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99" r:id="rId3"/>
    <p:sldId id="266" r:id="rId4"/>
    <p:sldId id="268" r:id="rId5"/>
    <p:sldId id="260" r:id="rId6"/>
    <p:sldId id="270" r:id="rId7"/>
    <p:sldId id="271" r:id="rId8"/>
    <p:sldId id="277" r:id="rId9"/>
    <p:sldId id="293" r:id="rId10"/>
    <p:sldId id="285" r:id="rId11"/>
    <p:sldId id="289" r:id="rId12"/>
    <p:sldId id="291" r:id="rId13"/>
    <p:sldId id="292" r:id="rId14"/>
    <p:sldId id="278" r:id="rId15"/>
    <p:sldId id="295" r:id="rId16"/>
    <p:sldId id="272" r:id="rId17"/>
    <p:sldId id="279" r:id="rId18"/>
    <p:sldId id="280" r:id="rId19"/>
    <p:sldId id="282" r:id="rId20"/>
    <p:sldId id="281" r:id="rId21"/>
    <p:sldId id="296" r:id="rId22"/>
    <p:sldId id="297" r:id="rId23"/>
    <p:sldId id="298" r:id="rId24"/>
    <p:sldId id="284" r:id="rId25"/>
    <p:sldId id="26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30378" autoAdjust="0"/>
  </p:normalViewPr>
  <p:slideViewPr>
    <p:cSldViewPr>
      <p:cViewPr varScale="1">
        <p:scale>
          <a:sx n="91" d="100"/>
          <a:sy n="91" d="100"/>
        </p:scale>
        <p:origin x="-243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2003</c:v>
                </c:pt>
              </c:strCache>
            </c:strRef>
          </c:tx>
          <c:invertIfNegative val="0"/>
          <c:cat>
            <c:strRef>
              <c:f>Sheet1!$A$2</c:f>
              <c:strCache>
                <c:ptCount val="1"/>
                <c:pt idx="0">
                  <c:v>x1000 km^3</c:v>
                </c:pt>
              </c:strCache>
            </c:strRef>
          </c:cat>
          <c:val>
            <c:numRef>
              <c:f>Sheet1!$B$2</c:f>
              <c:numCache>
                <c:formatCode>General</c:formatCode>
                <c:ptCount val="1"/>
                <c:pt idx="0">
                  <c:v>16.899999999999999</c:v>
                </c:pt>
              </c:numCache>
            </c:numRef>
          </c:val>
        </c:ser>
        <c:ser>
          <c:idx val="1"/>
          <c:order val="1"/>
          <c:tx>
            <c:strRef>
              <c:f>Sheet1!$C$1</c:f>
              <c:strCache>
                <c:ptCount val="1"/>
                <c:pt idx="0">
                  <c:v>2004</c:v>
                </c:pt>
              </c:strCache>
            </c:strRef>
          </c:tx>
          <c:invertIfNegative val="0"/>
          <c:cat>
            <c:strRef>
              <c:f>Sheet1!$A$2</c:f>
              <c:strCache>
                <c:ptCount val="1"/>
                <c:pt idx="0">
                  <c:v>x1000 km^3</c:v>
                </c:pt>
              </c:strCache>
            </c:strRef>
          </c:cat>
          <c:val>
            <c:numRef>
              <c:f>Sheet1!$C$2</c:f>
              <c:numCache>
                <c:formatCode>General</c:formatCode>
                <c:ptCount val="1"/>
                <c:pt idx="0">
                  <c:v>17.2</c:v>
                </c:pt>
              </c:numCache>
            </c:numRef>
          </c:val>
        </c:ser>
        <c:ser>
          <c:idx val="2"/>
          <c:order val="2"/>
          <c:tx>
            <c:strRef>
              <c:f>Sheet1!$D$1</c:f>
              <c:strCache>
                <c:ptCount val="1"/>
                <c:pt idx="0">
                  <c:v>2005</c:v>
                </c:pt>
              </c:strCache>
            </c:strRef>
          </c:tx>
          <c:invertIfNegative val="0"/>
          <c:cat>
            <c:strRef>
              <c:f>Sheet1!$A$2</c:f>
              <c:strCache>
                <c:ptCount val="1"/>
                <c:pt idx="0">
                  <c:v>x1000 km^3</c:v>
                </c:pt>
              </c:strCache>
            </c:strRef>
          </c:cat>
          <c:val>
            <c:numRef>
              <c:f>Sheet1!$D$2</c:f>
              <c:numCache>
                <c:formatCode>General</c:formatCode>
                <c:ptCount val="1"/>
                <c:pt idx="0">
                  <c:v>18.2</c:v>
                </c:pt>
              </c:numCache>
            </c:numRef>
          </c:val>
        </c:ser>
        <c:ser>
          <c:idx val="3"/>
          <c:order val="3"/>
          <c:tx>
            <c:strRef>
              <c:f>Sheet1!$E$1</c:f>
              <c:strCache>
                <c:ptCount val="1"/>
                <c:pt idx="0">
                  <c:v>2006</c:v>
                </c:pt>
              </c:strCache>
            </c:strRef>
          </c:tx>
          <c:invertIfNegative val="0"/>
          <c:cat>
            <c:strRef>
              <c:f>Sheet1!$A$2</c:f>
              <c:strCache>
                <c:ptCount val="1"/>
                <c:pt idx="0">
                  <c:v>x1000 km^3</c:v>
                </c:pt>
              </c:strCache>
            </c:strRef>
          </c:cat>
          <c:val>
            <c:numRef>
              <c:f>Sheet1!$E$2</c:f>
              <c:numCache>
                <c:formatCode>General</c:formatCode>
                <c:ptCount val="1"/>
                <c:pt idx="0">
                  <c:v>18.7</c:v>
                </c:pt>
              </c:numCache>
            </c:numRef>
          </c:val>
        </c:ser>
        <c:ser>
          <c:idx val="4"/>
          <c:order val="4"/>
          <c:tx>
            <c:strRef>
              <c:f>Sheet1!$F$1</c:f>
              <c:strCache>
                <c:ptCount val="1"/>
                <c:pt idx="0">
                  <c:v>2007</c:v>
                </c:pt>
              </c:strCache>
            </c:strRef>
          </c:tx>
          <c:invertIfNegative val="0"/>
          <c:cat>
            <c:strRef>
              <c:f>Sheet1!$A$2</c:f>
              <c:strCache>
                <c:ptCount val="1"/>
                <c:pt idx="0">
                  <c:v>x1000 km^3</c:v>
                </c:pt>
              </c:strCache>
            </c:strRef>
          </c:cat>
          <c:val>
            <c:numRef>
              <c:f>Sheet1!$F$2</c:f>
              <c:numCache>
                <c:formatCode>General</c:formatCode>
                <c:ptCount val="1"/>
                <c:pt idx="0">
                  <c:v>19.899999999999999</c:v>
                </c:pt>
              </c:numCache>
            </c:numRef>
          </c:val>
        </c:ser>
        <c:ser>
          <c:idx val="5"/>
          <c:order val="5"/>
          <c:tx>
            <c:strRef>
              <c:f>Sheet1!$G$1</c:f>
              <c:strCache>
                <c:ptCount val="1"/>
                <c:pt idx="0">
                  <c:v>2008</c:v>
                </c:pt>
              </c:strCache>
            </c:strRef>
          </c:tx>
          <c:invertIfNegative val="0"/>
          <c:cat>
            <c:strRef>
              <c:f>Sheet1!$A$2</c:f>
              <c:strCache>
                <c:ptCount val="1"/>
                <c:pt idx="0">
                  <c:v>x1000 km^3</c:v>
                </c:pt>
              </c:strCache>
            </c:strRef>
          </c:cat>
          <c:val>
            <c:numRef>
              <c:f>Sheet1!$G$2</c:f>
              <c:numCache>
                <c:formatCode>General</c:formatCode>
                <c:ptCount val="1"/>
                <c:pt idx="0">
                  <c:v>21.8</c:v>
                </c:pt>
              </c:numCache>
            </c:numRef>
          </c:val>
        </c:ser>
        <c:ser>
          <c:idx val="6"/>
          <c:order val="6"/>
          <c:tx>
            <c:strRef>
              <c:f>Sheet1!$H$1</c:f>
              <c:strCache>
                <c:ptCount val="1"/>
                <c:pt idx="0">
                  <c:v>2009</c:v>
                </c:pt>
              </c:strCache>
            </c:strRef>
          </c:tx>
          <c:invertIfNegative val="0"/>
          <c:cat>
            <c:strRef>
              <c:f>Sheet1!$A$2</c:f>
              <c:strCache>
                <c:ptCount val="1"/>
                <c:pt idx="0">
                  <c:v>x1000 km^3</c:v>
                </c:pt>
              </c:strCache>
            </c:strRef>
          </c:cat>
          <c:val>
            <c:numRef>
              <c:f>Sheet1!$H$2</c:f>
              <c:numCache>
                <c:formatCode>General</c:formatCode>
                <c:ptCount val="1"/>
                <c:pt idx="0">
                  <c:v>21.8</c:v>
                </c:pt>
              </c:numCache>
            </c:numRef>
          </c:val>
        </c:ser>
        <c:ser>
          <c:idx val="7"/>
          <c:order val="7"/>
          <c:tx>
            <c:strRef>
              <c:f>Sheet1!$I$1</c:f>
              <c:strCache>
                <c:ptCount val="1"/>
                <c:pt idx="0">
                  <c:v>2010</c:v>
                </c:pt>
              </c:strCache>
            </c:strRef>
          </c:tx>
          <c:invertIfNegative val="0"/>
          <c:cat>
            <c:strRef>
              <c:f>Sheet1!$A$2</c:f>
              <c:strCache>
                <c:ptCount val="1"/>
                <c:pt idx="0">
                  <c:v>x1000 km^3</c:v>
                </c:pt>
              </c:strCache>
            </c:strRef>
          </c:cat>
          <c:val>
            <c:numRef>
              <c:f>Sheet1!$I$2</c:f>
              <c:numCache>
                <c:formatCode>General</c:formatCode>
                <c:ptCount val="1"/>
                <c:pt idx="0">
                  <c:v>22.3</c:v>
                </c:pt>
              </c:numCache>
            </c:numRef>
          </c:val>
        </c:ser>
        <c:ser>
          <c:idx val="8"/>
          <c:order val="8"/>
          <c:tx>
            <c:strRef>
              <c:f>Sheet1!$J$1</c:f>
              <c:strCache>
                <c:ptCount val="1"/>
                <c:pt idx="0">
                  <c:v>2011</c:v>
                </c:pt>
              </c:strCache>
            </c:strRef>
          </c:tx>
          <c:invertIfNegative val="0"/>
          <c:cat>
            <c:strRef>
              <c:f>Sheet1!$A$2</c:f>
              <c:strCache>
                <c:ptCount val="1"/>
                <c:pt idx="0">
                  <c:v>x1000 km^3</c:v>
                </c:pt>
              </c:strCache>
            </c:strRef>
          </c:cat>
          <c:val>
            <c:numRef>
              <c:f>Sheet1!$J$2</c:f>
              <c:numCache>
                <c:formatCode>General</c:formatCode>
                <c:ptCount val="1"/>
                <c:pt idx="0">
                  <c:v>22.2</c:v>
                </c:pt>
              </c:numCache>
            </c:numRef>
          </c:val>
        </c:ser>
        <c:ser>
          <c:idx val="9"/>
          <c:order val="9"/>
          <c:tx>
            <c:strRef>
              <c:f>Sheet1!$K$1</c:f>
              <c:strCache>
                <c:ptCount val="1"/>
                <c:pt idx="0">
                  <c:v>2012</c:v>
                </c:pt>
              </c:strCache>
            </c:strRef>
          </c:tx>
          <c:invertIfNegative val="0"/>
          <c:cat>
            <c:strRef>
              <c:f>Sheet1!$A$2</c:f>
              <c:strCache>
                <c:ptCount val="1"/>
                <c:pt idx="0">
                  <c:v>x1000 km^3</c:v>
                </c:pt>
              </c:strCache>
            </c:strRef>
          </c:cat>
          <c:val>
            <c:numRef>
              <c:f>Sheet1!$K$2</c:f>
              <c:numCache>
                <c:formatCode>General</c:formatCode>
                <c:ptCount val="1"/>
                <c:pt idx="0">
                  <c:v>22.1</c:v>
                </c:pt>
              </c:numCache>
            </c:numRef>
          </c:val>
        </c:ser>
        <c:ser>
          <c:idx val="10"/>
          <c:order val="10"/>
          <c:tx>
            <c:strRef>
              <c:f>Sheet1!$L$1</c:f>
              <c:strCache>
                <c:ptCount val="1"/>
                <c:pt idx="0">
                  <c:v>2013</c:v>
                </c:pt>
              </c:strCache>
            </c:strRef>
          </c:tx>
          <c:invertIfNegative val="0"/>
          <c:cat>
            <c:strRef>
              <c:f>Sheet1!$A$2</c:f>
              <c:strCache>
                <c:ptCount val="1"/>
                <c:pt idx="0">
                  <c:v>x1000 km^3</c:v>
                </c:pt>
              </c:strCache>
            </c:strRef>
          </c:cat>
          <c:val>
            <c:numRef>
              <c:f>Sheet1!$L$2</c:f>
              <c:numCache>
                <c:formatCode>General</c:formatCode>
                <c:ptCount val="1"/>
                <c:pt idx="0">
                  <c:v>20.5</c:v>
                </c:pt>
              </c:numCache>
            </c:numRef>
          </c:val>
        </c:ser>
        <c:ser>
          <c:idx val="11"/>
          <c:order val="11"/>
          <c:tx>
            <c:strRef>
              <c:f>Sheet1!$M$1</c:f>
              <c:strCache>
                <c:ptCount val="1"/>
                <c:pt idx="0">
                  <c:v>2014</c:v>
                </c:pt>
              </c:strCache>
            </c:strRef>
          </c:tx>
          <c:invertIfNegative val="0"/>
          <c:cat>
            <c:strRef>
              <c:f>Sheet1!$A$2</c:f>
              <c:strCache>
                <c:ptCount val="1"/>
                <c:pt idx="0">
                  <c:v>x1000 km^3</c:v>
                </c:pt>
              </c:strCache>
            </c:strRef>
          </c:cat>
          <c:val>
            <c:numRef>
              <c:f>Sheet1!$M$2</c:f>
              <c:numCache>
                <c:formatCode>General</c:formatCode>
                <c:ptCount val="1"/>
                <c:pt idx="0">
                  <c:v>21.8</c:v>
                </c:pt>
              </c:numCache>
            </c:numRef>
          </c:val>
        </c:ser>
        <c:ser>
          <c:idx val="12"/>
          <c:order val="12"/>
          <c:tx>
            <c:strRef>
              <c:f>Sheet1!$N$1</c:f>
              <c:strCache>
                <c:ptCount val="1"/>
                <c:pt idx="0">
                  <c:v>2015</c:v>
                </c:pt>
              </c:strCache>
            </c:strRef>
          </c:tx>
          <c:invertIfNegative val="0"/>
          <c:cat>
            <c:strRef>
              <c:f>Sheet1!$A$2</c:f>
              <c:strCache>
                <c:ptCount val="1"/>
                <c:pt idx="0">
                  <c:v>x1000 km^3</c:v>
                </c:pt>
              </c:strCache>
            </c:strRef>
          </c:cat>
          <c:val>
            <c:numRef>
              <c:f>Sheet1!$N$2</c:f>
              <c:numCache>
                <c:formatCode>General</c:formatCode>
                <c:ptCount val="1"/>
                <c:pt idx="0">
                  <c:v>22.6</c:v>
                </c:pt>
              </c:numCache>
            </c:numRef>
          </c:val>
        </c:ser>
        <c:dLbls>
          <c:showLegendKey val="0"/>
          <c:showVal val="0"/>
          <c:showCatName val="0"/>
          <c:showSerName val="0"/>
          <c:showPercent val="0"/>
          <c:showBubbleSize val="0"/>
        </c:dLbls>
        <c:gapWidth val="150"/>
        <c:shape val="cylinder"/>
        <c:axId val="53351936"/>
        <c:axId val="53353472"/>
        <c:axId val="0"/>
      </c:bar3DChart>
      <c:catAx>
        <c:axId val="53351936"/>
        <c:scaling>
          <c:orientation val="minMax"/>
        </c:scaling>
        <c:delete val="0"/>
        <c:axPos val="b"/>
        <c:majorTickMark val="out"/>
        <c:minorTickMark val="none"/>
        <c:tickLblPos val="nextTo"/>
        <c:crossAx val="53353472"/>
        <c:crosses val="autoZero"/>
        <c:auto val="1"/>
        <c:lblAlgn val="ctr"/>
        <c:lblOffset val="100"/>
        <c:noMultiLvlLbl val="0"/>
      </c:catAx>
      <c:valAx>
        <c:axId val="53353472"/>
        <c:scaling>
          <c:orientation val="minMax"/>
        </c:scaling>
        <c:delete val="0"/>
        <c:axPos val="l"/>
        <c:majorGridlines/>
        <c:numFmt formatCode="General" sourceLinked="1"/>
        <c:majorTickMark val="out"/>
        <c:minorTickMark val="none"/>
        <c:tickLblPos val="nextTo"/>
        <c:crossAx val="5335193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Liquid</c:v>
                </c:pt>
              </c:strCache>
            </c:strRef>
          </c:tx>
          <c:spPr>
            <a:solidFill>
              <a:srgbClr val="FFFF00"/>
            </a:solidFill>
          </c:spPr>
          <c:invertIfNegative val="0"/>
          <c:cat>
            <c:numRef>
              <c:f>Sheet1!$A$2:$A$14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Sheet1!$B$2:$B$14</c:f>
              <c:numCache>
                <c:formatCode>General</c:formatCode>
                <c:ptCount val="13"/>
                <c:pt idx="0">
                  <c:v>16.899999999999999</c:v>
                </c:pt>
                <c:pt idx="1">
                  <c:v>17.2</c:v>
                </c:pt>
                <c:pt idx="2">
                  <c:v>18.2</c:v>
                </c:pt>
                <c:pt idx="3">
                  <c:v>18.7</c:v>
                </c:pt>
                <c:pt idx="4">
                  <c:v>19.899999999999999</c:v>
                </c:pt>
                <c:pt idx="5">
                  <c:v>21.8</c:v>
                </c:pt>
                <c:pt idx="6">
                  <c:v>21.8</c:v>
                </c:pt>
                <c:pt idx="7">
                  <c:v>22.3</c:v>
                </c:pt>
                <c:pt idx="8">
                  <c:v>22.2</c:v>
                </c:pt>
                <c:pt idx="9">
                  <c:v>22.1</c:v>
                </c:pt>
                <c:pt idx="10">
                  <c:v>20.5</c:v>
                </c:pt>
                <c:pt idx="11">
                  <c:v>21.8</c:v>
                </c:pt>
                <c:pt idx="12">
                  <c:v>22.6</c:v>
                </c:pt>
              </c:numCache>
            </c:numRef>
          </c:val>
        </c:ser>
        <c:ser>
          <c:idx val="1"/>
          <c:order val="1"/>
          <c:tx>
            <c:strRef>
              <c:f>Sheet1!$C$1</c:f>
              <c:strCache>
                <c:ptCount val="1"/>
                <c:pt idx="0">
                  <c:v>Ice</c:v>
                </c:pt>
              </c:strCache>
            </c:strRef>
          </c:tx>
          <c:invertIfNegative val="0"/>
          <c:cat>
            <c:numRef>
              <c:f>Sheet1!$A$2:$A$14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Sheet1!$C$2:$C$14</c:f>
              <c:numCache>
                <c:formatCode>General</c:formatCode>
                <c:ptCount val="13"/>
                <c:pt idx="0">
                  <c:v>0.6</c:v>
                </c:pt>
                <c:pt idx="1">
                  <c:v>0.7</c:v>
                </c:pt>
                <c:pt idx="2">
                  <c:v>0.8</c:v>
                </c:pt>
                <c:pt idx="3">
                  <c:v>0.8</c:v>
                </c:pt>
                <c:pt idx="4">
                  <c:v>0.6</c:v>
                </c:pt>
                <c:pt idx="5">
                  <c:v>0.2</c:v>
                </c:pt>
                <c:pt idx="6">
                  <c:v>0.2</c:v>
                </c:pt>
                <c:pt idx="7">
                  <c:v>0.45</c:v>
                </c:pt>
                <c:pt idx="8">
                  <c:v>0.3</c:v>
                </c:pt>
                <c:pt idx="9">
                  <c:v>0.25</c:v>
                </c:pt>
                <c:pt idx="10">
                  <c:v>0</c:v>
                </c:pt>
                <c:pt idx="11">
                  <c:v>0</c:v>
                </c:pt>
                <c:pt idx="12">
                  <c:v>0</c:v>
                </c:pt>
              </c:numCache>
            </c:numRef>
          </c:val>
        </c:ser>
        <c:dLbls>
          <c:showLegendKey val="0"/>
          <c:showVal val="0"/>
          <c:showCatName val="0"/>
          <c:showSerName val="0"/>
          <c:showPercent val="0"/>
          <c:showBubbleSize val="0"/>
        </c:dLbls>
        <c:gapWidth val="150"/>
        <c:shape val="cylinder"/>
        <c:axId val="84897152"/>
        <c:axId val="84911232"/>
        <c:axId val="0"/>
      </c:bar3DChart>
      <c:catAx>
        <c:axId val="84897152"/>
        <c:scaling>
          <c:orientation val="minMax"/>
        </c:scaling>
        <c:delete val="0"/>
        <c:axPos val="b"/>
        <c:numFmt formatCode="General" sourceLinked="1"/>
        <c:majorTickMark val="out"/>
        <c:minorTickMark val="none"/>
        <c:tickLblPos val="nextTo"/>
        <c:crossAx val="84911232"/>
        <c:crosses val="autoZero"/>
        <c:auto val="1"/>
        <c:lblAlgn val="ctr"/>
        <c:lblOffset val="100"/>
        <c:noMultiLvlLbl val="0"/>
      </c:catAx>
      <c:valAx>
        <c:axId val="84911232"/>
        <c:scaling>
          <c:orientation val="minMax"/>
        </c:scaling>
        <c:delete val="0"/>
        <c:axPos val="l"/>
        <c:majorGridlines>
          <c:spPr>
            <a:ln>
              <a:solidFill>
                <a:schemeClr val="tx1"/>
              </a:solidFill>
            </a:ln>
          </c:spPr>
        </c:majorGridlines>
        <c:numFmt formatCode="General" sourceLinked="1"/>
        <c:majorTickMark val="out"/>
        <c:minorTickMark val="none"/>
        <c:tickLblPos val="nextTo"/>
        <c:crossAx val="8489715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411165-6988-40D3-8919-2B66AAC391B5}" type="datetimeFigureOut">
              <a:rPr lang="en-US" smtClean="0"/>
              <a:t>11/21/2015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21707B-4709-4285-B63D-A1CFCE772EE7}" type="slidenum">
              <a:rPr lang="en-US" smtClean="0"/>
              <a:t>‹#›</a:t>
            </a:fld>
            <a:endParaRPr lang="en-US" dirty="0"/>
          </a:p>
        </p:txBody>
      </p:sp>
    </p:spTree>
    <p:extLst>
      <p:ext uri="{BB962C8B-B14F-4D97-AF65-F5344CB8AC3E}">
        <p14:creationId xmlns:p14="http://schemas.microsoft.com/office/powerpoint/2010/main" val="1607331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CA3893B-C7B4-42D2-A66C-056EBD601161}" type="datetimeFigureOut">
              <a:rPr lang="en-US" smtClean="0"/>
              <a:t>11/21/2015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DB5DC1-259C-4D5D-BEAD-44751E04A58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A3893B-C7B4-42D2-A66C-056EBD601161}" type="datetimeFigureOut">
              <a:rPr lang="en-US" smtClean="0"/>
              <a:t>11/21/2015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DB5DC1-259C-4D5D-BEAD-44751E04A58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8CA3893B-C7B4-42D2-A66C-056EBD601161}" type="datetimeFigureOut">
              <a:rPr lang="en-US" smtClean="0"/>
              <a:t>11/21/2015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DB5DC1-259C-4D5D-BEAD-44751E04A58D}" type="slidenum">
              <a:rPr lang="en-US" smtClean="0"/>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A3893B-C7B4-42D2-A66C-056EBD601161}" type="datetimeFigureOut">
              <a:rPr lang="en-US" smtClean="0"/>
              <a:t>11/21/2015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DB5DC1-259C-4D5D-BEAD-44751E04A58D}"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3893B-C7B4-42D2-A66C-056EBD601161}" type="datetimeFigureOut">
              <a:rPr lang="en-US" smtClean="0"/>
              <a:t>11/21/2015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DB5DC1-259C-4D5D-BEAD-44751E04A58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CA3893B-C7B4-42D2-A66C-056EBD601161}" type="datetimeFigureOut">
              <a:rPr lang="en-US" smtClean="0"/>
              <a:t>11/21/2015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DB5DC1-259C-4D5D-BEAD-44751E04A58D}" type="slidenum">
              <a:rPr lang="en-US" smtClean="0"/>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A3893B-C7B4-42D2-A66C-056EBD601161}" type="datetimeFigureOut">
              <a:rPr lang="en-US" smtClean="0"/>
              <a:t>11/21/2015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DB5DC1-259C-4D5D-BEAD-44751E04A58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A3893B-C7B4-42D2-A66C-056EBD601161}" type="datetimeFigureOut">
              <a:rPr lang="en-US" smtClean="0"/>
              <a:t>11/21/2015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DB5DC1-259C-4D5D-BEAD-44751E04A58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8CA3893B-C7B4-42D2-A66C-056EBD601161}" type="datetimeFigureOut">
              <a:rPr lang="en-US" smtClean="0"/>
              <a:t>11/21/2015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DB5DC1-259C-4D5D-BEAD-44751E04A58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8CA3893B-C7B4-42D2-A66C-056EBD601161}" type="datetimeFigureOut">
              <a:rPr lang="en-US" smtClean="0"/>
              <a:t>11/21/2015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DB5DC1-259C-4D5D-BEAD-44751E04A58D}" type="slidenum">
              <a:rPr lang="en-US" smtClean="0"/>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3893B-C7B4-42D2-A66C-056EBD601161}" type="datetimeFigureOut">
              <a:rPr lang="en-US" smtClean="0"/>
              <a:t>11/21/2015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DB5DC1-259C-4D5D-BEAD-44751E04A58D}" type="slidenum">
              <a:rPr lang="en-US" smtClean="0"/>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CA3893B-C7B4-42D2-A66C-056EBD601161}" type="datetimeFigureOut">
              <a:rPr lang="en-US" smtClean="0"/>
              <a:t>11/21/2015</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BDB5DC1-259C-4D5D-BEAD-44751E04A58D}" type="slidenum">
              <a:rPr lang="en-US" smtClean="0"/>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png"/><Relationship Id="rId15" Type="http://schemas.openxmlformats.org/officeDocument/2006/relationships/image" Target="../media/image2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44575"/>
            <a:ext cx="7772400" cy="1470025"/>
          </a:xfrm>
        </p:spPr>
        <p:txBody>
          <a:bodyPr>
            <a:noAutofit/>
          </a:bodyPr>
          <a:lstStyle/>
          <a:p>
            <a:pPr algn="r"/>
            <a:r>
              <a:rPr lang="en-US" sz="3600" b="1" dirty="0" smtClean="0">
                <a:solidFill>
                  <a:schemeClr val="bg1"/>
                </a:solidFill>
                <a:effectLst>
                  <a:outerShdw blurRad="38100" dist="38100" dir="2700000" algn="tl">
                    <a:srgbClr val="000000">
                      <a:alpha val="43137"/>
                    </a:srgbClr>
                  </a:outerShdw>
                </a:effectLst>
              </a:rPr>
              <a:t>Status of the Beaufort Gyre </a:t>
            </a:r>
            <a:br>
              <a:rPr lang="en-US" sz="3600" b="1" dirty="0" smtClean="0">
                <a:solidFill>
                  <a:schemeClr val="bg1"/>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Observing System </a:t>
            </a:r>
            <a:br>
              <a:rPr lang="en-US" sz="3600" b="1" dirty="0" smtClean="0">
                <a:solidFill>
                  <a:schemeClr val="bg1"/>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(BGOS, 2003-2015)</a:t>
            </a:r>
            <a:br>
              <a:rPr lang="en-US" sz="3600" b="1" dirty="0" smtClean="0">
                <a:solidFill>
                  <a:schemeClr val="bg1"/>
                </a:solidFill>
                <a:effectLst>
                  <a:outerShdw blurRad="38100" dist="38100" dir="2700000" algn="tl">
                    <a:srgbClr val="000000">
                      <a:alpha val="43137"/>
                    </a:srgbClr>
                  </a:outerShdw>
                </a:effectLst>
              </a:rPr>
            </a:br>
            <a:endParaRPr lang="en-US" sz="3600"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219200" y="2133600"/>
            <a:ext cx="7543800" cy="2743200"/>
          </a:xfrm>
        </p:spPr>
        <p:txBody>
          <a:bodyPr>
            <a:normAutofit/>
          </a:bodyPr>
          <a:lstStyle/>
          <a:p>
            <a:pPr algn="l"/>
            <a:r>
              <a:rPr lang="en-US" sz="1800" b="1" dirty="0" smtClean="0">
                <a:solidFill>
                  <a:schemeClr val="bg1"/>
                </a:solidFill>
                <a:effectLst>
                  <a:outerShdw blurRad="38100" dist="38100" dir="2700000" algn="tl">
                    <a:srgbClr val="000000">
                      <a:alpha val="43137"/>
                    </a:srgbClr>
                  </a:outerShdw>
                </a:effectLst>
              </a:rPr>
              <a:t>Andrey Proshutinsky, Woods Hole Oceanographic Institution, USA</a:t>
            </a:r>
            <a:br>
              <a:rPr lang="en-US" sz="1800" b="1" dirty="0" smtClean="0">
                <a:solidFill>
                  <a:schemeClr val="bg1"/>
                </a:solidFill>
                <a:effectLst>
                  <a:outerShdw blurRad="38100" dist="38100" dir="2700000" algn="tl">
                    <a:srgbClr val="000000">
                      <a:alpha val="43137"/>
                    </a:srgbClr>
                  </a:outerShdw>
                </a:effectLst>
              </a:rPr>
            </a:br>
            <a:r>
              <a:rPr lang="en-US" sz="1800" b="1" dirty="0" smtClean="0">
                <a:solidFill>
                  <a:schemeClr val="bg1"/>
                </a:solidFill>
                <a:effectLst>
                  <a:outerShdw blurRad="38100" dist="38100" dir="2700000" algn="tl">
                    <a:srgbClr val="000000">
                      <a:alpha val="43137"/>
                    </a:srgbClr>
                  </a:outerShdw>
                </a:effectLst>
              </a:rPr>
              <a:t>Richard Krishfield, Woods Hole Oceanographic Institution, USA</a:t>
            </a:r>
            <a:br>
              <a:rPr lang="en-US" sz="1800" b="1" dirty="0" smtClean="0">
                <a:solidFill>
                  <a:schemeClr val="bg1"/>
                </a:solidFill>
                <a:effectLst>
                  <a:outerShdw blurRad="38100" dist="38100" dir="2700000" algn="tl">
                    <a:srgbClr val="000000">
                      <a:alpha val="43137"/>
                    </a:srgbClr>
                  </a:outerShdw>
                </a:effectLst>
              </a:rPr>
            </a:br>
            <a:r>
              <a:rPr lang="en-US" sz="1800" b="1" dirty="0" smtClean="0">
                <a:solidFill>
                  <a:schemeClr val="bg1"/>
                </a:solidFill>
                <a:effectLst>
                  <a:outerShdw blurRad="38100" dist="38100" dir="2700000" algn="tl">
                    <a:srgbClr val="000000">
                      <a:alpha val="43137"/>
                    </a:srgbClr>
                  </a:outerShdw>
                </a:effectLst>
              </a:rPr>
              <a:t>John Toole, Woods Hole Oceanographic Institution, USA</a:t>
            </a:r>
            <a:br>
              <a:rPr lang="en-US" sz="1800" b="1" dirty="0" smtClean="0">
                <a:solidFill>
                  <a:schemeClr val="bg1"/>
                </a:solidFill>
                <a:effectLst>
                  <a:outerShdw blurRad="38100" dist="38100" dir="2700000" algn="tl">
                    <a:srgbClr val="000000">
                      <a:alpha val="43137"/>
                    </a:srgbClr>
                  </a:outerShdw>
                </a:effectLst>
              </a:rPr>
            </a:br>
            <a:r>
              <a:rPr lang="en-US" sz="1800" b="1" dirty="0" smtClean="0">
                <a:solidFill>
                  <a:schemeClr val="bg1"/>
                </a:solidFill>
                <a:effectLst>
                  <a:outerShdw blurRad="38100" dist="38100" dir="2700000" algn="tl">
                    <a:srgbClr val="000000">
                      <a:alpha val="43137"/>
                    </a:srgbClr>
                  </a:outerShdw>
                </a:effectLst>
              </a:rPr>
              <a:t>Mary-Louise Timmermans, Yale University, USA</a:t>
            </a:r>
            <a:br>
              <a:rPr lang="en-US" sz="1800" b="1" dirty="0" smtClean="0">
                <a:solidFill>
                  <a:schemeClr val="bg1"/>
                </a:solidFill>
                <a:effectLst>
                  <a:outerShdw blurRad="38100" dist="38100" dir="2700000" algn="tl">
                    <a:srgbClr val="000000">
                      <a:alpha val="43137"/>
                    </a:srgbClr>
                  </a:outerShdw>
                </a:effectLst>
              </a:rPr>
            </a:br>
            <a:r>
              <a:rPr lang="en-US" sz="1800" b="1" dirty="0" smtClean="0">
                <a:solidFill>
                  <a:schemeClr val="bg1"/>
                </a:solidFill>
                <a:effectLst>
                  <a:outerShdw blurRad="38100" dist="38100" dir="2700000" algn="tl">
                    <a:srgbClr val="000000">
                      <a:alpha val="43137"/>
                    </a:srgbClr>
                  </a:outerShdw>
                </a:effectLst>
              </a:rPr>
              <a:t>Bill Williams, Institute of Ocean Sciences, DFO, Canada</a:t>
            </a:r>
            <a:br>
              <a:rPr lang="en-US" sz="1800" b="1" dirty="0" smtClean="0">
                <a:solidFill>
                  <a:schemeClr val="bg1"/>
                </a:solidFill>
                <a:effectLst>
                  <a:outerShdw blurRad="38100" dist="38100" dir="2700000" algn="tl">
                    <a:srgbClr val="000000">
                      <a:alpha val="43137"/>
                    </a:srgbClr>
                  </a:outerShdw>
                </a:effectLst>
              </a:rPr>
            </a:br>
            <a:r>
              <a:rPr lang="en-US" sz="1800" b="1" dirty="0" smtClean="0">
                <a:solidFill>
                  <a:schemeClr val="bg1"/>
                </a:solidFill>
                <a:effectLst>
                  <a:outerShdw blurRad="38100" dist="38100" dir="2700000" algn="tl">
                    <a:srgbClr val="000000">
                      <a:alpha val="43137"/>
                    </a:srgbClr>
                  </a:outerShdw>
                </a:effectLst>
              </a:rPr>
              <a:t>Eddy Carmack, Institute of Ocean Sciences, DFO, Canada</a:t>
            </a:r>
            <a:br>
              <a:rPr lang="en-US" sz="1800" b="1" dirty="0" smtClean="0">
                <a:solidFill>
                  <a:schemeClr val="bg1"/>
                </a:solidFill>
                <a:effectLst>
                  <a:outerShdw blurRad="38100" dist="38100" dir="2700000" algn="tl">
                    <a:srgbClr val="000000">
                      <a:alpha val="43137"/>
                    </a:srgbClr>
                  </a:outerShdw>
                </a:effectLst>
              </a:rPr>
            </a:br>
            <a:r>
              <a:rPr lang="en-US" sz="1800" b="1" dirty="0" smtClean="0">
                <a:solidFill>
                  <a:schemeClr val="bg1"/>
                </a:solidFill>
                <a:effectLst>
                  <a:outerShdw blurRad="38100" dist="38100" dir="2700000" algn="tl">
                    <a:srgbClr val="000000">
                      <a:alpha val="43137"/>
                    </a:srgbClr>
                  </a:outerShdw>
                </a:effectLst>
              </a:rPr>
              <a:t>Fiona McLaughlin, Institute of Ocean Sciences, DFO, Canada,</a:t>
            </a:r>
            <a:br>
              <a:rPr lang="en-US" sz="1800" b="1" dirty="0" smtClean="0">
                <a:solidFill>
                  <a:schemeClr val="bg1"/>
                </a:solidFill>
                <a:effectLst>
                  <a:outerShdw blurRad="38100" dist="38100" dir="2700000" algn="tl">
                    <a:srgbClr val="000000">
                      <a:alpha val="43137"/>
                    </a:srgbClr>
                  </a:outerShdw>
                </a:effectLst>
              </a:rPr>
            </a:br>
            <a:r>
              <a:rPr lang="en-US" sz="1800" b="1" dirty="0" smtClean="0">
                <a:solidFill>
                  <a:schemeClr val="bg1"/>
                </a:solidFill>
                <a:effectLst>
                  <a:outerShdw blurRad="38100" dist="38100" dir="2700000" algn="tl">
                    <a:srgbClr val="000000">
                      <a:alpha val="43137"/>
                    </a:srgbClr>
                  </a:outerShdw>
                </a:effectLst>
              </a:rPr>
              <a:t>Koji Shimada, Tokyo University of Marine Science and Technology, Japan</a:t>
            </a:r>
            <a:endParaRPr lang="en-US" sz="18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228600" y="4542472"/>
            <a:ext cx="8610600" cy="1492716"/>
          </a:xfrm>
          <a:prstGeom prst="rect">
            <a:avLst/>
          </a:prstGeom>
          <a:noFill/>
        </p:spPr>
        <p:txBody>
          <a:bodyPr wrap="square" rtlCol="0">
            <a:spAutoFit/>
          </a:bodyPr>
          <a:lstStyle/>
          <a:p>
            <a:pPr algn="ctr"/>
            <a:r>
              <a:rPr lang="en-US" sz="1900" b="1" dirty="0" smtClean="0"/>
              <a:t>Robust Autonomous Arctic Observations: Successes and Challenges</a:t>
            </a:r>
          </a:p>
          <a:p>
            <a:pPr algn="ctr"/>
            <a:r>
              <a:rPr lang="en-US" b="1" dirty="0" smtClean="0"/>
              <a:t>18 November 2015 </a:t>
            </a:r>
          </a:p>
          <a:p>
            <a:pPr algn="ctr"/>
            <a:r>
              <a:rPr lang="en-US" b="1" dirty="0" smtClean="0"/>
              <a:t>2:00 – 2:15 pm</a:t>
            </a:r>
          </a:p>
          <a:p>
            <a:pPr algn="ctr"/>
            <a:r>
              <a:rPr lang="en-US" b="1" dirty="0" smtClean="0"/>
              <a:t> 2015 Arctic Observing Open Science Meeting</a:t>
            </a:r>
          </a:p>
          <a:p>
            <a:pPr algn="ctr"/>
            <a:r>
              <a:rPr lang="en-US" b="1" dirty="0" smtClean="0"/>
              <a:t>Seattle, Washington, USA</a:t>
            </a:r>
            <a:endParaRPr lang="en-US" b="1" dirty="0"/>
          </a:p>
        </p:txBody>
      </p:sp>
      <p:pic>
        <p:nvPicPr>
          <p:cNvPr id="6" name="Picture 5" descr="BGEP art copy.jpg"/>
          <p:cNvPicPr>
            <a:picLocks noChangeAspect="1"/>
          </p:cNvPicPr>
          <p:nvPr/>
        </p:nvPicPr>
        <p:blipFill>
          <a:blip r:embed="rId2"/>
          <a:srcRect l="17273" t="8235" r="20000" b="14117"/>
          <a:stretch>
            <a:fillRect/>
          </a:stretch>
        </p:blipFill>
        <p:spPr bwMode="auto">
          <a:xfrm>
            <a:off x="647700" y="381000"/>
            <a:ext cx="1714500" cy="1645920"/>
          </a:xfrm>
          <a:prstGeom prst="rect">
            <a:avLst/>
          </a:prstGeom>
          <a:noFill/>
        </p:spPr>
      </p:pic>
      <p:pic>
        <p:nvPicPr>
          <p:cNvPr id="9" name="Picture 2"/>
          <p:cNvPicPr>
            <a:picLocks noChangeAspect="1" noChangeArrowheads="1"/>
          </p:cNvPicPr>
          <p:nvPr/>
        </p:nvPicPr>
        <p:blipFill>
          <a:blip r:embed="rId3" cstate="print"/>
          <a:srcRect/>
          <a:stretch>
            <a:fillRect/>
          </a:stretch>
        </p:blipFill>
        <p:spPr bwMode="auto">
          <a:xfrm>
            <a:off x="7772400" y="5654040"/>
            <a:ext cx="834470" cy="822960"/>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533400" y="5577840"/>
            <a:ext cx="893312" cy="822960"/>
          </a:xfrm>
          <a:prstGeom prst="rect">
            <a:avLst/>
          </a:prstGeom>
          <a:noFill/>
          <a:ln w="9525">
            <a:noFill/>
            <a:miter lim="800000"/>
            <a:headEnd/>
            <a:tailEnd/>
          </a:ln>
        </p:spPr>
      </p:pic>
      <p:pic>
        <p:nvPicPr>
          <p:cNvPr id="14" name="Picture 13" descr="e_dfo_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8500" y="6261270"/>
            <a:ext cx="503190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770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52400"/>
            <a:ext cx="6781800" cy="1200329"/>
          </a:xfrm>
          <a:prstGeom prst="rect">
            <a:avLst/>
          </a:prstGeom>
          <a:noFill/>
        </p:spPr>
        <p:txBody>
          <a:bodyPr wrap="square" rtlCol="0">
            <a:spAutoFit/>
          </a:bodyPr>
          <a:lstStyle/>
          <a:p>
            <a:pPr algn="r"/>
            <a:r>
              <a:rPr lang="en-US" sz="3600" b="1" dirty="0" smtClean="0">
                <a:solidFill>
                  <a:schemeClr val="bg1"/>
                </a:solidFill>
              </a:rPr>
              <a:t>BGOS: </a:t>
            </a:r>
          </a:p>
          <a:p>
            <a:pPr algn="r"/>
            <a:r>
              <a:rPr lang="en-US" sz="3600" b="1" dirty="0" smtClean="0">
                <a:solidFill>
                  <a:schemeClr val="bg1"/>
                </a:solidFill>
              </a:rPr>
              <a:t>other  participants</a:t>
            </a:r>
            <a:endParaRPr lang="en-US" sz="3600" dirty="0">
              <a:solidFill>
                <a:schemeClr val="bg1"/>
              </a:solidFill>
            </a:endParaRPr>
          </a:p>
        </p:txBody>
      </p:sp>
      <p:sp>
        <p:nvSpPr>
          <p:cNvPr id="8" name="Rectangle 7"/>
          <p:cNvSpPr/>
          <p:nvPr/>
        </p:nvSpPr>
        <p:spPr>
          <a:xfrm>
            <a:off x="5253038" y="-1365766"/>
            <a:ext cx="2286000" cy="369332"/>
          </a:xfrm>
          <a:prstGeom prst="rect">
            <a:avLst/>
          </a:prstGeom>
        </p:spPr>
        <p:txBody>
          <a:bodyPr>
            <a:spAutoFit/>
          </a:bodyPr>
          <a:lstStyle/>
          <a:p>
            <a:r>
              <a:rPr lang="en-US" sz="900" dirty="0">
                <a:latin typeface="Arial"/>
                <a:ea typeface="Calibri"/>
              </a:rPr>
              <a:t>University of Laval, Quebec City, Quebec, Canada </a:t>
            </a:r>
            <a:endParaRPr lang="en-US" dirty="0"/>
          </a:p>
        </p:txBody>
      </p:sp>
      <p:sp>
        <p:nvSpPr>
          <p:cNvPr id="3" name="Rectangle 2"/>
          <p:cNvSpPr/>
          <p:nvPr/>
        </p:nvSpPr>
        <p:spPr>
          <a:xfrm>
            <a:off x="228600" y="990600"/>
            <a:ext cx="8839200" cy="5632311"/>
          </a:xfrm>
          <a:prstGeom prst="rect">
            <a:avLst/>
          </a:prstGeom>
        </p:spPr>
        <p:txBody>
          <a:bodyPr wrap="square">
            <a:spAutoFit/>
          </a:bodyPr>
          <a:lstStyle/>
          <a:p>
            <a:r>
              <a:rPr lang="en-US" sz="2400" b="1" dirty="0" smtClean="0"/>
              <a:t>USA institutions</a:t>
            </a:r>
            <a:endParaRPr lang="en-US" sz="2400" dirty="0"/>
          </a:p>
          <a:p>
            <a:pPr marL="342900" indent="-342900">
              <a:buFont typeface="+mj-lt"/>
              <a:buAutoNum type="arabicPeriod"/>
            </a:pPr>
            <a:r>
              <a:rPr lang="en-US" sz="2400" dirty="0"/>
              <a:t>Yale University, New </a:t>
            </a:r>
            <a:r>
              <a:rPr lang="en-US" sz="2400" dirty="0" smtClean="0"/>
              <a:t>Haven, </a:t>
            </a:r>
            <a:r>
              <a:rPr lang="en-US" sz="2400" dirty="0"/>
              <a:t>US </a:t>
            </a:r>
          </a:p>
          <a:p>
            <a:pPr marL="342900" indent="-342900">
              <a:buFont typeface="+mj-lt"/>
              <a:buAutoNum type="arabicPeriod"/>
            </a:pPr>
            <a:r>
              <a:rPr lang="en-US" sz="2400" dirty="0"/>
              <a:t>Bigelow Laboratory for Ocean </a:t>
            </a:r>
            <a:r>
              <a:rPr lang="en-US" sz="2400" dirty="0" smtClean="0"/>
              <a:t>Sciences, </a:t>
            </a:r>
            <a:r>
              <a:rPr lang="en-US" sz="2400" dirty="0"/>
              <a:t>USA </a:t>
            </a:r>
          </a:p>
          <a:p>
            <a:pPr marL="342900" indent="-342900">
              <a:buFont typeface="+mj-lt"/>
              <a:buAutoNum type="arabicPeriod"/>
            </a:pPr>
            <a:r>
              <a:rPr lang="en-US" sz="2400" dirty="0"/>
              <a:t>Cold Regions Research </a:t>
            </a:r>
            <a:r>
              <a:rPr lang="en-US" sz="2400" dirty="0" smtClean="0"/>
              <a:t>Laboratory, </a:t>
            </a:r>
            <a:r>
              <a:rPr lang="en-US" sz="2400" dirty="0"/>
              <a:t>USA </a:t>
            </a:r>
          </a:p>
          <a:p>
            <a:pPr marL="342900" indent="-342900">
              <a:buFont typeface="+mj-lt"/>
              <a:buAutoNum type="arabicPeriod"/>
            </a:pPr>
            <a:r>
              <a:rPr lang="en-US" sz="2400" dirty="0"/>
              <a:t>Lamont Doherty Earth </a:t>
            </a:r>
            <a:r>
              <a:rPr lang="en-US" sz="2400" dirty="0" smtClean="0"/>
              <a:t>Observatory, USA</a:t>
            </a:r>
            <a:endParaRPr lang="en-US" sz="2400" dirty="0"/>
          </a:p>
          <a:p>
            <a:pPr marL="342900" indent="-342900">
              <a:buFont typeface="+mj-lt"/>
              <a:buAutoNum type="arabicPeriod"/>
            </a:pPr>
            <a:r>
              <a:rPr lang="en-US" sz="2400" dirty="0"/>
              <a:t>University of Rhode </a:t>
            </a:r>
            <a:r>
              <a:rPr lang="en-US" sz="2400" dirty="0" smtClean="0"/>
              <a:t>Island, </a:t>
            </a:r>
            <a:r>
              <a:rPr lang="en-US" sz="2400" dirty="0"/>
              <a:t>USA </a:t>
            </a:r>
          </a:p>
          <a:p>
            <a:pPr marL="342900" indent="-342900">
              <a:buFont typeface="+mj-lt"/>
              <a:buAutoNum type="arabicPeriod"/>
            </a:pPr>
            <a:r>
              <a:rPr lang="en-US" sz="2400" dirty="0"/>
              <a:t>Pacific Marine Environmental </a:t>
            </a:r>
            <a:r>
              <a:rPr lang="en-US" sz="2400" dirty="0" smtClean="0"/>
              <a:t>Laboratory, NOAA, </a:t>
            </a:r>
            <a:r>
              <a:rPr lang="en-US" sz="2400" dirty="0"/>
              <a:t>USA </a:t>
            </a:r>
          </a:p>
          <a:p>
            <a:pPr marL="342900" indent="-342900">
              <a:buFont typeface="+mj-lt"/>
              <a:buAutoNum type="arabicPeriod"/>
            </a:pPr>
            <a:r>
              <a:rPr lang="en-US" sz="2400" dirty="0"/>
              <a:t>Oregon State University, </a:t>
            </a:r>
            <a:r>
              <a:rPr lang="en-US" sz="2400" dirty="0" smtClean="0"/>
              <a:t>USA </a:t>
            </a:r>
            <a:endParaRPr lang="en-US" sz="2400" dirty="0"/>
          </a:p>
          <a:p>
            <a:pPr marL="342900" indent="-342900">
              <a:buFont typeface="+mj-lt"/>
              <a:buAutoNum type="arabicPeriod"/>
            </a:pPr>
            <a:r>
              <a:rPr lang="en-US" sz="2400" dirty="0"/>
              <a:t>Pacific Marine Sciences and Technology </a:t>
            </a:r>
            <a:r>
              <a:rPr lang="en-US" sz="2400" dirty="0" smtClean="0"/>
              <a:t>LLC, </a:t>
            </a:r>
            <a:r>
              <a:rPr lang="en-US" sz="2400" dirty="0"/>
              <a:t>USA </a:t>
            </a:r>
          </a:p>
          <a:p>
            <a:pPr marL="342900" indent="-342900">
              <a:buFont typeface="+mj-lt"/>
              <a:buAutoNum type="arabicPeriod"/>
            </a:pPr>
            <a:r>
              <a:rPr lang="en-US" sz="2400" dirty="0" smtClean="0"/>
              <a:t>University </a:t>
            </a:r>
            <a:r>
              <a:rPr lang="en-US" sz="2400" dirty="0"/>
              <a:t>of Alaska </a:t>
            </a:r>
            <a:r>
              <a:rPr lang="en-US" sz="2400" dirty="0" smtClean="0"/>
              <a:t>Fairbanks, </a:t>
            </a:r>
            <a:r>
              <a:rPr lang="en-US" sz="2400" dirty="0"/>
              <a:t>USA </a:t>
            </a:r>
          </a:p>
          <a:p>
            <a:pPr marL="342900" indent="-342900">
              <a:buFont typeface="+mj-lt"/>
              <a:buAutoNum type="arabicPeriod"/>
            </a:pPr>
            <a:r>
              <a:rPr lang="en-US" sz="2400" dirty="0"/>
              <a:t>University of Akron, </a:t>
            </a:r>
            <a:r>
              <a:rPr lang="en-US" sz="2400" dirty="0" smtClean="0"/>
              <a:t>Akron, </a:t>
            </a:r>
            <a:r>
              <a:rPr lang="en-US" sz="2400" dirty="0"/>
              <a:t>USA </a:t>
            </a:r>
          </a:p>
          <a:p>
            <a:pPr marL="342900" indent="-342900">
              <a:buFont typeface="+mj-lt"/>
              <a:buAutoNum type="arabicPeriod"/>
            </a:pPr>
            <a:r>
              <a:rPr lang="en-US" sz="2400" dirty="0"/>
              <a:t>University of Montana, </a:t>
            </a:r>
            <a:r>
              <a:rPr lang="en-US" sz="2400" dirty="0" smtClean="0"/>
              <a:t>Missoula, </a:t>
            </a:r>
            <a:r>
              <a:rPr lang="en-US" sz="2400" dirty="0"/>
              <a:t>USA </a:t>
            </a:r>
          </a:p>
          <a:p>
            <a:pPr marL="342900" indent="-342900">
              <a:buFont typeface="+mj-lt"/>
              <a:buAutoNum type="arabicPeriod"/>
            </a:pPr>
            <a:r>
              <a:rPr lang="en-US" sz="2400" dirty="0"/>
              <a:t>International Arctic Research Center, </a:t>
            </a:r>
            <a:r>
              <a:rPr lang="en-US" sz="2400" dirty="0" smtClean="0"/>
              <a:t>USA</a:t>
            </a:r>
          </a:p>
          <a:p>
            <a:pPr marL="342900" indent="-342900">
              <a:buFont typeface="+mj-lt"/>
              <a:buAutoNum type="arabicPeriod"/>
            </a:pPr>
            <a:r>
              <a:rPr lang="en-US" sz="2400" dirty="0" smtClean="0"/>
              <a:t>Naval Postgraduate School, USA</a:t>
            </a:r>
            <a:endParaRPr lang="en-US" sz="2400" dirty="0"/>
          </a:p>
          <a:p>
            <a:endParaRPr lang="en-US" sz="2400" dirty="0"/>
          </a:p>
        </p:txBody>
      </p:sp>
    </p:spTree>
    <p:extLst>
      <p:ext uri="{BB962C8B-B14F-4D97-AF65-F5344CB8AC3E}">
        <p14:creationId xmlns:p14="http://schemas.microsoft.com/office/powerpoint/2010/main" val="4036486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52400"/>
            <a:ext cx="6781800" cy="1200329"/>
          </a:xfrm>
          <a:prstGeom prst="rect">
            <a:avLst/>
          </a:prstGeom>
          <a:noFill/>
        </p:spPr>
        <p:txBody>
          <a:bodyPr wrap="square" rtlCol="0">
            <a:spAutoFit/>
          </a:bodyPr>
          <a:lstStyle/>
          <a:p>
            <a:pPr algn="r"/>
            <a:r>
              <a:rPr lang="en-US" sz="3600" b="1" dirty="0" smtClean="0">
                <a:solidFill>
                  <a:schemeClr val="bg1"/>
                </a:solidFill>
              </a:rPr>
              <a:t>BGOS: </a:t>
            </a:r>
          </a:p>
          <a:p>
            <a:pPr algn="r"/>
            <a:r>
              <a:rPr lang="en-US" sz="3600" b="1" dirty="0" smtClean="0">
                <a:solidFill>
                  <a:schemeClr val="bg1"/>
                </a:solidFill>
              </a:rPr>
              <a:t>other participants</a:t>
            </a:r>
            <a:endParaRPr lang="en-US" sz="3600" dirty="0">
              <a:solidFill>
                <a:schemeClr val="bg1"/>
              </a:solidFill>
            </a:endParaRPr>
          </a:p>
        </p:txBody>
      </p:sp>
      <p:sp>
        <p:nvSpPr>
          <p:cNvPr id="8" name="Rectangle 7"/>
          <p:cNvSpPr/>
          <p:nvPr/>
        </p:nvSpPr>
        <p:spPr>
          <a:xfrm>
            <a:off x="5253038" y="-1365766"/>
            <a:ext cx="2286000" cy="369332"/>
          </a:xfrm>
          <a:prstGeom prst="rect">
            <a:avLst/>
          </a:prstGeom>
        </p:spPr>
        <p:txBody>
          <a:bodyPr>
            <a:spAutoFit/>
          </a:bodyPr>
          <a:lstStyle/>
          <a:p>
            <a:r>
              <a:rPr lang="en-US" sz="900" dirty="0">
                <a:latin typeface="Arial"/>
                <a:ea typeface="Calibri"/>
              </a:rPr>
              <a:t>University of Laval, Quebec City, Quebec, Canada </a:t>
            </a:r>
            <a:endParaRPr lang="en-US" dirty="0"/>
          </a:p>
        </p:txBody>
      </p:sp>
      <p:sp>
        <p:nvSpPr>
          <p:cNvPr id="3" name="Rectangle 2"/>
          <p:cNvSpPr/>
          <p:nvPr/>
        </p:nvSpPr>
        <p:spPr>
          <a:xfrm>
            <a:off x="228600" y="1294686"/>
            <a:ext cx="8839200" cy="4062651"/>
          </a:xfrm>
          <a:prstGeom prst="rect">
            <a:avLst/>
          </a:prstGeom>
        </p:spPr>
        <p:txBody>
          <a:bodyPr wrap="square">
            <a:spAutoFit/>
          </a:bodyPr>
          <a:lstStyle/>
          <a:p>
            <a:r>
              <a:rPr lang="en-US" sz="2400" b="1" dirty="0" smtClean="0"/>
              <a:t>Canada institutions</a:t>
            </a:r>
            <a:endParaRPr lang="en-US" sz="2400" dirty="0"/>
          </a:p>
          <a:p>
            <a:pPr marL="457200" indent="-457200">
              <a:buFont typeface="+mj-lt"/>
              <a:buAutoNum type="arabicPeriod"/>
            </a:pPr>
            <a:r>
              <a:rPr lang="en-US" sz="2400" dirty="0"/>
              <a:t>University of Victoria, </a:t>
            </a:r>
            <a:r>
              <a:rPr lang="en-US" sz="2400" dirty="0" smtClean="0"/>
              <a:t>British </a:t>
            </a:r>
            <a:r>
              <a:rPr lang="en-US" sz="2400" dirty="0"/>
              <a:t>Columbia, Canada</a:t>
            </a:r>
          </a:p>
          <a:p>
            <a:pPr marL="457200" indent="-457200">
              <a:buFont typeface="+mj-lt"/>
              <a:buAutoNum type="arabicPeriod"/>
            </a:pPr>
            <a:r>
              <a:rPr lang="en-US" sz="2400" dirty="0" smtClean="0"/>
              <a:t>Natural </a:t>
            </a:r>
            <a:r>
              <a:rPr lang="en-US" sz="2400" dirty="0"/>
              <a:t>Resources Canada</a:t>
            </a:r>
          </a:p>
          <a:p>
            <a:pPr marL="457200" indent="-457200">
              <a:buFont typeface="+mj-lt"/>
              <a:buAutoNum type="arabicPeriod"/>
            </a:pPr>
            <a:r>
              <a:rPr lang="en-US" sz="2400" dirty="0"/>
              <a:t>University of </a:t>
            </a:r>
            <a:r>
              <a:rPr lang="en-US" sz="2400" dirty="0" smtClean="0"/>
              <a:t>Laval, </a:t>
            </a:r>
            <a:r>
              <a:rPr lang="en-US" sz="2400" dirty="0"/>
              <a:t>Canada </a:t>
            </a:r>
          </a:p>
          <a:p>
            <a:pPr marL="457200" indent="-457200">
              <a:buFont typeface="+mj-lt"/>
              <a:buAutoNum type="arabicPeriod"/>
            </a:pPr>
            <a:r>
              <a:rPr lang="en-US" sz="2400" dirty="0"/>
              <a:t>Trent University, Peterborough, Ontario, Canada </a:t>
            </a:r>
          </a:p>
          <a:p>
            <a:pPr marL="457200" indent="-457200">
              <a:buFont typeface="+mj-lt"/>
              <a:buAutoNum type="arabicPeriod"/>
            </a:pPr>
            <a:r>
              <a:rPr lang="en-US" sz="2400" dirty="0"/>
              <a:t>University of British </a:t>
            </a:r>
            <a:r>
              <a:rPr lang="en-US" sz="2400" dirty="0" smtClean="0"/>
              <a:t>Columbia, British </a:t>
            </a:r>
            <a:r>
              <a:rPr lang="en-US" sz="2400" dirty="0"/>
              <a:t>Columbia, </a:t>
            </a:r>
            <a:r>
              <a:rPr lang="en-US" sz="2400" dirty="0" smtClean="0"/>
              <a:t>Canada</a:t>
            </a:r>
            <a:endParaRPr lang="en-US" sz="2400" dirty="0"/>
          </a:p>
          <a:p>
            <a:pPr marL="457200" indent="-457200">
              <a:buFont typeface="+mj-lt"/>
              <a:buAutoNum type="arabicPeriod"/>
            </a:pPr>
            <a:r>
              <a:rPr lang="en-US" sz="2400" dirty="0"/>
              <a:t>University of Montreal, Montreal, Quebec, Canada</a:t>
            </a:r>
          </a:p>
          <a:p>
            <a:pPr marL="457200" indent="-457200">
              <a:buFont typeface="+mj-lt"/>
              <a:buAutoNum type="arabicPeriod"/>
            </a:pPr>
            <a:r>
              <a:rPr lang="en-US" sz="2400" dirty="0"/>
              <a:t>Institute of Ocean Sciences, </a:t>
            </a:r>
            <a:r>
              <a:rPr lang="en-US" sz="2400" dirty="0" smtClean="0"/>
              <a:t>DFO, </a:t>
            </a:r>
            <a:r>
              <a:rPr lang="en-US" sz="2400" dirty="0"/>
              <a:t>Canada </a:t>
            </a:r>
          </a:p>
          <a:p>
            <a:pPr marL="457200" indent="-457200">
              <a:buFont typeface="+mj-lt"/>
              <a:buAutoNum type="arabicPeriod"/>
            </a:pPr>
            <a:r>
              <a:rPr lang="en-US" sz="2400" dirty="0"/>
              <a:t>Environment Canada </a:t>
            </a:r>
          </a:p>
          <a:p>
            <a:endParaRPr lang="en-US" sz="2400" b="1" dirty="0" smtClean="0"/>
          </a:p>
          <a:p>
            <a:endParaRPr lang="en-US" dirty="0"/>
          </a:p>
        </p:txBody>
      </p:sp>
    </p:spTree>
    <p:extLst>
      <p:ext uri="{BB962C8B-B14F-4D97-AF65-F5344CB8AC3E}">
        <p14:creationId xmlns:p14="http://schemas.microsoft.com/office/powerpoint/2010/main" val="1471977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52400"/>
            <a:ext cx="6781800" cy="1200329"/>
          </a:xfrm>
          <a:prstGeom prst="rect">
            <a:avLst/>
          </a:prstGeom>
          <a:noFill/>
        </p:spPr>
        <p:txBody>
          <a:bodyPr wrap="square" rtlCol="0">
            <a:spAutoFit/>
          </a:bodyPr>
          <a:lstStyle/>
          <a:p>
            <a:pPr algn="r"/>
            <a:r>
              <a:rPr lang="en-US" sz="3600" b="1" dirty="0" smtClean="0">
                <a:solidFill>
                  <a:schemeClr val="bg1"/>
                </a:solidFill>
              </a:rPr>
              <a:t>BGOS: </a:t>
            </a:r>
          </a:p>
          <a:p>
            <a:pPr algn="r"/>
            <a:r>
              <a:rPr lang="en-US" sz="3600" b="1" dirty="0" smtClean="0">
                <a:solidFill>
                  <a:schemeClr val="bg1"/>
                </a:solidFill>
              </a:rPr>
              <a:t>other participants</a:t>
            </a:r>
            <a:endParaRPr lang="en-US" sz="3600" dirty="0">
              <a:solidFill>
                <a:schemeClr val="bg1"/>
              </a:solidFill>
            </a:endParaRPr>
          </a:p>
        </p:txBody>
      </p:sp>
      <p:sp>
        <p:nvSpPr>
          <p:cNvPr id="8" name="Rectangle 7"/>
          <p:cNvSpPr/>
          <p:nvPr/>
        </p:nvSpPr>
        <p:spPr>
          <a:xfrm>
            <a:off x="5253038" y="-1365766"/>
            <a:ext cx="2286000" cy="369332"/>
          </a:xfrm>
          <a:prstGeom prst="rect">
            <a:avLst/>
          </a:prstGeom>
        </p:spPr>
        <p:txBody>
          <a:bodyPr>
            <a:spAutoFit/>
          </a:bodyPr>
          <a:lstStyle/>
          <a:p>
            <a:r>
              <a:rPr lang="en-US" sz="900" dirty="0">
                <a:latin typeface="Arial"/>
                <a:ea typeface="Calibri"/>
              </a:rPr>
              <a:t>University of Laval, Quebec City, Quebec, Canada </a:t>
            </a:r>
            <a:endParaRPr lang="en-US" dirty="0"/>
          </a:p>
        </p:txBody>
      </p:sp>
      <p:sp>
        <p:nvSpPr>
          <p:cNvPr id="3" name="Rectangle 2"/>
          <p:cNvSpPr/>
          <p:nvPr/>
        </p:nvSpPr>
        <p:spPr>
          <a:xfrm>
            <a:off x="228600" y="1143000"/>
            <a:ext cx="8839200" cy="6647974"/>
          </a:xfrm>
          <a:prstGeom prst="rect">
            <a:avLst/>
          </a:prstGeom>
        </p:spPr>
        <p:txBody>
          <a:bodyPr wrap="square">
            <a:spAutoFit/>
          </a:bodyPr>
          <a:lstStyle/>
          <a:p>
            <a:r>
              <a:rPr lang="en-US" sz="2400" b="1" dirty="0" smtClean="0"/>
              <a:t>Japan institutions</a:t>
            </a:r>
          </a:p>
          <a:p>
            <a:pPr marL="457200" indent="-457200">
              <a:buFont typeface="+mj-lt"/>
              <a:buAutoNum type="arabicPeriod"/>
            </a:pPr>
            <a:r>
              <a:rPr lang="en-US" sz="2400" dirty="0"/>
              <a:t>JAMSTEC, </a:t>
            </a:r>
            <a:r>
              <a:rPr lang="en-US" sz="2400" dirty="0" smtClean="0"/>
              <a:t>Japan</a:t>
            </a:r>
          </a:p>
          <a:p>
            <a:pPr marL="457200" indent="-457200">
              <a:buFont typeface="+mj-lt"/>
              <a:buAutoNum type="arabicPeriod"/>
            </a:pPr>
            <a:r>
              <a:rPr lang="en-US" sz="2400" dirty="0"/>
              <a:t>Tokyo University of Marine Science and Technology, </a:t>
            </a:r>
            <a:r>
              <a:rPr lang="en-US" sz="2400" dirty="0" smtClean="0"/>
              <a:t>Japan </a:t>
            </a:r>
            <a:endParaRPr lang="en-US" sz="2400" dirty="0"/>
          </a:p>
          <a:p>
            <a:pPr marL="457200" indent="-457200">
              <a:buFont typeface="+mj-lt"/>
              <a:buAutoNum type="arabicPeriod"/>
            </a:pPr>
            <a:r>
              <a:rPr lang="en-US" sz="2400" dirty="0" err="1" smtClean="0"/>
              <a:t>Weathernews</a:t>
            </a:r>
            <a:r>
              <a:rPr lang="en-US" sz="2400" dirty="0" smtClean="0"/>
              <a:t> </a:t>
            </a:r>
            <a:r>
              <a:rPr lang="en-US" sz="2400" dirty="0"/>
              <a:t>Inc., Mihama, Chiba, Japan </a:t>
            </a:r>
          </a:p>
          <a:p>
            <a:pPr marL="457200" indent="-457200">
              <a:buFont typeface="+mj-lt"/>
              <a:buAutoNum type="arabicPeriod"/>
            </a:pPr>
            <a:r>
              <a:rPr lang="en-US" sz="2400" dirty="0"/>
              <a:t>Kitami Institute of Technology, Kitami, Hokkaidō, </a:t>
            </a:r>
            <a:r>
              <a:rPr lang="en-US" sz="2400" dirty="0" smtClean="0"/>
              <a:t>Japan</a:t>
            </a:r>
          </a:p>
          <a:p>
            <a:endParaRPr lang="en-US" sz="2400" dirty="0"/>
          </a:p>
          <a:p>
            <a:r>
              <a:rPr lang="en-US" sz="2400" b="1" dirty="0" smtClean="0"/>
              <a:t>UK institutions</a:t>
            </a:r>
          </a:p>
          <a:p>
            <a:pPr marL="457200" indent="-457200">
              <a:buFont typeface="+mj-lt"/>
              <a:buAutoNum type="arabicPeriod"/>
            </a:pPr>
            <a:r>
              <a:rPr lang="en-US" sz="2400" dirty="0"/>
              <a:t>SAMS Scottish Association for Marine </a:t>
            </a:r>
            <a:r>
              <a:rPr lang="en-US" sz="2400" dirty="0" smtClean="0"/>
              <a:t>Science, UK </a:t>
            </a:r>
            <a:endParaRPr lang="en-US" sz="2400" dirty="0"/>
          </a:p>
          <a:p>
            <a:pPr marL="457200" indent="-457200">
              <a:buFont typeface="+mj-lt"/>
              <a:buAutoNum type="arabicPeriod"/>
            </a:pPr>
            <a:r>
              <a:rPr lang="en-US" sz="2400" dirty="0" smtClean="0"/>
              <a:t>The </a:t>
            </a:r>
            <a:r>
              <a:rPr lang="en-US" sz="2400" dirty="0"/>
              <a:t>Environment of the Arctic – Climate, Ocean and Sea-Ice, </a:t>
            </a:r>
            <a:r>
              <a:rPr lang="en-US" sz="2400" dirty="0" smtClean="0"/>
              <a:t>UK</a:t>
            </a:r>
          </a:p>
          <a:p>
            <a:r>
              <a:rPr lang="nl-NL" sz="2400" dirty="0" smtClean="0"/>
              <a:t>3.    Bangor </a:t>
            </a:r>
            <a:r>
              <a:rPr lang="nl-NL" sz="2400" dirty="0"/>
              <a:t>University, </a:t>
            </a:r>
            <a:r>
              <a:rPr lang="nl-NL" sz="2400" dirty="0" smtClean="0"/>
              <a:t>Wales, UK</a:t>
            </a:r>
            <a:r>
              <a:rPr lang="en-US" sz="2400" dirty="0" smtClean="0"/>
              <a:t> </a:t>
            </a:r>
            <a:endParaRPr lang="en-US" sz="2400" dirty="0"/>
          </a:p>
          <a:p>
            <a:endParaRPr lang="en-US" sz="2400" b="1" dirty="0" smtClean="0"/>
          </a:p>
          <a:p>
            <a:r>
              <a:rPr lang="en-US" sz="2400" b="1" dirty="0" smtClean="0"/>
              <a:t>China institutions</a:t>
            </a:r>
          </a:p>
          <a:p>
            <a:r>
              <a:rPr lang="en-US" sz="2400" dirty="0" smtClean="0"/>
              <a:t>1.     Ocean </a:t>
            </a:r>
            <a:r>
              <a:rPr lang="en-US" sz="2400" dirty="0"/>
              <a:t>University China, </a:t>
            </a:r>
            <a:r>
              <a:rPr lang="en-US" sz="2400" dirty="0" smtClean="0"/>
              <a:t>China</a:t>
            </a:r>
          </a:p>
          <a:p>
            <a:endParaRPr lang="en-US" sz="2400" b="1" dirty="0" smtClean="0"/>
          </a:p>
          <a:p>
            <a:endParaRPr lang="en-US" sz="2400" b="1" dirty="0"/>
          </a:p>
          <a:p>
            <a:endParaRPr lang="en-US" sz="2400" b="1" dirty="0" smtClean="0"/>
          </a:p>
          <a:p>
            <a:endParaRPr lang="en-US" sz="2400" b="1" dirty="0" smtClean="0"/>
          </a:p>
          <a:p>
            <a:endParaRPr lang="en-US" dirty="0"/>
          </a:p>
        </p:txBody>
      </p:sp>
    </p:spTree>
    <p:extLst>
      <p:ext uri="{BB962C8B-B14F-4D97-AF65-F5344CB8AC3E}">
        <p14:creationId xmlns:p14="http://schemas.microsoft.com/office/powerpoint/2010/main" val="366424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52400"/>
            <a:ext cx="6781800" cy="1200329"/>
          </a:xfrm>
          <a:prstGeom prst="rect">
            <a:avLst/>
          </a:prstGeom>
          <a:noFill/>
        </p:spPr>
        <p:txBody>
          <a:bodyPr wrap="square" rtlCol="0">
            <a:spAutoFit/>
          </a:bodyPr>
          <a:lstStyle/>
          <a:p>
            <a:pPr algn="r"/>
            <a:r>
              <a:rPr lang="en-US" sz="3600" b="1" dirty="0" smtClean="0">
                <a:solidFill>
                  <a:schemeClr val="bg1"/>
                </a:solidFill>
              </a:rPr>
              <a:t>BGOS:  </a:t>
            </a:r>
          </a:p>
          <a:p>
            <a:pPr algn="r"/>
            <a:r>
              <a:rPr lang="en-US" sz="3600" b="1" dirty="0" smtClean="0">
                <a:solidFill>
                  <a:schemeClr val="bg1"/>
                </a:solidFill>
              </a:rPr>
              <a:t>other participants</a:t>
            </a:r>
            <a:endParaRPr lang="en-US" sz="3600" dirty="0">
              <a:solidFill>
                <a:schemeClr val="bg1"/>
              </a:solidFill>
            </a:endParaRPr>
          </a:p>
        </p:txBody>
      </p:sp>
      <p:sp>
        <p:nvSpPr>
          <p:cNvPr id="8" name="Rectangle 7"/>
          <p:cNvSpPr/>
          <p:nvPr/>
        </p:nvSpPr>
        <p:spPr>
          <a:xfrm>
            <a:off x="5253038" y="-1365766"/>
            <a:ext cx="2286000" cy="369332"/>
          </a:xfrm>
          <a:prstGeom prst="rect">
            <a:avLst/>
          </a:prstGeom>
        </p:spPr>
        <p:txBody>
          <a:bodyPr>
            <a:spAutoFit/>
          </a:bodyPr>
          <a:lstStyle/>
          <a:p>
            <a:r>
              <a:rPr lang="en-US" sz="900" dirty="0">
                <a:latin typeface="Arial"/>
                <a:ea typeface="Calibri"/>
              </a:rPr>
              <a:t>University of Laval, Quebec City, Quebec, Canada </a:t>
            </a:r>
            <a:endParaRPr lang="en-US" dirty="0"/>
          </a:p>
        </p:txBody>
      </p:sp>
      <p:sp>
        <p:nvSpPr>
          <p:cNvPr id="3" name="Rectangle 2"/>
          <p:cNvSpPr/>
          <p:nvPr/>
        </p:nvSpPr>
        <p:spPr>
          <a:xfrm>
            <a:off x="228600" y="1143000"/>
            <a:ext cx="8839200" cy="7017306"/>
          </a:xfrm>
          <a:prstGeom prst="rect">
            <a:avLst/>
          </a:prstGeom>
        </p:spPr>
        <p:txBody>
          <a:bodyPr wrap="square">
            <a:spAutoFit/>
          </a:bodyPr>
          <a:lstStyle/>
          <a:p>
            <a:r>
              <a:rPr lang="en-US" sz="2400" b="1" dirty="0" smtClean="0"/>
              <a:t>Poland institutions</a:t>
            </a:r>
          </a:p>
          <a:p>
            <a:pPr marL="457200" indent="-457200">
              <a:buAutoNum type="arabicPeriod"/>
            </a:pPr>
            <a:r>
              <a:rPr lang="en-US" sz="2400" dirty="0" smtClean="0"/>
              <a:t>Institute of Oceanology, Poland</a:t>
            </a:r>
          </a:p>
          <a:p>
            <a:r>
              <a:rPr lang="en-US" sz="2400" b="1" dirty="0"/>
              <a:t>Korea institutions</a:t>
            </a:r>
          </a:p>
          <a:p>
            <a:r>
              <a:rPr lang="en-US" sz="2400" dirty="0"/>
              <a:t>1.      KOPRI Korea Polar Research Institute, Korea </a:t>
            </a:r>
            <a:endParaRPr lang="en-US" sz="2400" dirty="0" smtClean="0"/>
          </a:p>
          <a:p>
            <a:endParaRPr lang="en-US" sz="2400" dirty="0"/>
          </a:p>
          <a:p>
            <a:r>
              <a:rPr lang="en-US" sz="2400" b="1" dirty="0" smtClean="0"/>
              <a:t>Media relations</a:t>
            </a:r>
            <a:endParaRPr lang="en-US" sz="2400" b="1" dirty="0"/>
          </a:p>
          <a:p>
            <a:pPr marL="457200" indent="-457200">
              <a:buFont typeface="+mj-lt"/>
              <a:buAutoNum type="arabicPeriod"/>
            </a:pPr>
            <a:r>
              <a:rPr lang="en-US" sz="2400" dirty="0"/>
              <a:t>ABC Asahi Broadcasting Company, Japan</a:t>
            </a:r>
          </a:p>
          <a:p>
            <a:pPr marL="457200" indent="-457200">
              <a:buFont typeface="+mj-lt"/>
              <a:buAutoNum type="arabicPeriod"/>
            </a:pPr>
            <a:r>
              <a:rPr lang="en-US" sz="2400" dirty="0"/>
              <a:t>Educational Broadcasting System (EBS), Korea</a:t>
            </a:r>
          </a:p>
          <a:p>
            <a:pPr marL="457200" indent="-457200">
              <a:buFont typeface="+mj-lt"/>
              <a:buAutoNum type="arabicPeriod"/>
            </a:pPr>
            <a:r>
              <a:rPr lang="en-US" sz="2400" dirty="0"/>
              <a:t>National Broadcasting Company (NBC)</a:t>
            </a:r>
          </a:p>
          <a:p>
            <a:pPr marL="457200" indent="-457200">
              <a:buFont typeface="+mj-lt"/>
              <a:buAutoNum type="arabicPeriod"/>
            </a:pPr>
            <a:r>
              <a:rPr lang="en-US" sz="2400" dirty="0"/>
              <a:t>National Television, NTV  (Russia</a:t>
            </a:r>
            <a:r>
              <a:rPr lang="en-US" sz="2400" dirty="0" smtClean="0"/>
              <a:t>)</a:t>
            </a:r>
          </a:p>
          <a:p>
            <a:pPr marL="457200" indent="-457200">
              <a:buFont typeface="+mj-lt"/>
              <a:buAutoNum type="arabicPeriod"/>
            </a:pPr>
            <a:endParaRPr lang="en-US" sz="2400" dirty="0" smtClean="0"/>
          </a:p>
          <a:p>
            <a:endParaRPr lang="en-US" sz="2400" dirty="0"/>
          </a:p>
          <a:p>
            <a:endParaRPr lang="en-US" sz="2400" dirty="0" smtClean="0"/>
          </a:p>
          <a:p>
            <a:endParaRPr lang="en-US" sz="2400" dirty="0"/>
          </a:p>
          <a:p>
            <a:r>
              <a:rPr lang="en-US" sz="2400" dirty="0" smtClean="0"/>
              <a:t> </a:t>
            </a:r>
          </a:p>
          <a:p>
            <a:endParaRPr lang="en-US" sz="2400" b="1" dirty="0"/>
          </a:p>
          <a:p>
            <a:endParaRPr lang="en-US" sz="2400" b="1" dirty="0" smtClean="0"/>
          </a:p>
          <a:p>
            <a:endParaRPr lang="en-US" sz="2400" b="1" dirty="0" smtClean="0"/>
          </a:p>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8" t="18000" r="66002" b="50001"/>
          <a:stretch/>
        </p:blipFill>
        <p:spPr bwMode="auto">
          <a:xfrm>
            <a:off x="210671" y="4913219"/>
            <a:ext cx="2989729" cy="1868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9" t="52138" r="52667" b="5196"/>
          <a:stretch/>
        </p:blipFill>
        <p:spPr bwMode="auto">
          <a:xfrm>
            <a:off x="5105400" y="4419600"/>
            <a:ext cx="3867778" cy="227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2274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95071"/>
            <a:ext cx="8839200" cy="1200329"/>
          </a:xfrm>
          <a:prstGeom prst="rect">
            <a:avLst/>
          </a:prstGeom>
          <a:noFill/>
        </p:spPr>
        <p:txBody>
          <a:bodyPr wrap="square" rtlCol="0">
            <a:spAutoFit/>
          </a:bodyPr>
          <a:lstStyle/>
          <a:p>
            <a:pPr algn="r"/>
            <a:r>
              <a:rPr lang="en-US" sz="3600" b="1" dirty="0" smtClean="0">
                <a:solidFill>
                  <a:schemeClr val="bg1"/>
                </a:solidFill>
                <a:effectLst>
                  <a:outerShdw blurRad="38100" dist="38100" dir="2700000" algn="tl">
                    <a:srgbClr val="000000">
                      <a:alpha val="43137"/>
                    </a:srgbClr>
                  </a:outerShdw>
                </a:effectLst>
              </a:rPr>
              <a:t>BGOS: multi-institutional/disciplinary logistics/platform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953750" cy="928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rot="1718216">
            <a:off x="1586132" y="1962813"/>
            <a:ext cx="2570715" cy="2888726"/>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5249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52400"/>
            <a:ext cx="6781800" cy="1200329"/>
          </a:xfrm>
          <a:prstGeom prst="rect">
            <a:avLst/>
          </a:prstGeom>
          <a:noFill/>
        </p:spPr>
        <p:txBody>
          <a:bodyPr wrap="square" rtlCol="0">
            <a:spAutoFit/>
          </a:bodyPr>
          <a:lstStyle/>
          <a:p>
            <a:pPr algn="r"/>
            <a:r>
              <a:rPr lang="en-US" sz="3600" b="1" dirty="0" smtClean="0">
                <a:solidFill>
                  <a:schemeClr val="bg1"/>
                </a:solidFill>
              </a:rPr>
              <a:t>BGOS major  results: </a:t>
            </a:r>
          </a:p>
          <a:p>
            <a:pPr algn="r"/>
            <a:r>
              <a:rPr lang="en-US" sz="3600" b="1" dirty="0" smtClean="0">
                <a:solidFill>
                  <a:schemeClr val="bg1"/>
                </a:solidFill>
              </a:rPr>
              <a:t>publications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00200"/>
            <a:ext cx="6283884" cy="471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715000" y="1371600"/>
            <a:ext cx="3124200" cy="5539978"/>
          </a:xfrm>
          <a:prstGeom prst="rect">
            <a:avLst/>
          </a:prstGeom>
          <a:solidFill>
            <a:schemeClr val="bg1"/>
          </a:solidFill>
        </p:spPr>
        <p:txBody>
          <a:bodyPr wrap="square">
            <a:spAutoFit/>
          </a:bodyPr>
          <a:lstStyle/>
          <a:p>
            <a:r>
              <a:rPr lang="en-US" sz="2400" b="1" dirty="0"/>
              <a:t>The first program results for 2003-2007 were published in JGR special section “Beaufort Gyre Climate System Exploration Studies” (JGR Oceans, vol. 115, no. C1, 2010). </a:t>
            </a:r>
            <a:endParaRPr lang="en-US" sz="2400" b="1" dirty="0" smtClean="0"/>
          </a:p>
          <a:p>
            <a:endParaRPr lang="en-US" sz="2400" b="1" dirty="0" smtClean="0"/>
          </a:p>
          <a:p>
            <a:r>
              <a:rPr lang="en-US" sz="2400" b="1" dirty="0" smtClean="0"/>
              <a:t>To </a:t>
            </a:r>
            <a:r>
              <a:rPr lang="en-US" sz="2400" b="1" dirty="0"/>
              <a:t>date, over </a:t>
            </a:r>
            <a:r>
              <a:rPr lang="en-US" sz="2400" b="1" dirty="0" smtClean="0"/>
              <a:t>80 </a:t>
            </a:r>
            <a:r>
              <a:rPr lang="en-US" sz="2400" b="1" dirty="0"/>
              <a:t>peer-reviewed publications </a:t>
            </a:r>
            <a:r>
              <a:rPr lang="en-US" sz="2400" b="1" dirty="0" smtClean="0"/>
              <a:t>have </a:t>
            </a:r>
            <a:r>
              <a:rPr lang="en-US" sz="2400" b="1" dirty="0"/>
              <a:t>utilized BGOS data. </a:t>
            </a:r>
          </a:p>
          <a:p>
            <a:endParaRPr lang="en-US" dirty="0"/>
          </a:p>
        </p:txBody>
      </p:sp>
    </p:spTree>
    <p:extLst>
      <p:ext uri="{BB962C8B-B14F-4D97-AF65-F5344CB8AC3E}">
        <p14:creationId xmlns:p14="http://schemas.microsoft.com/office/powerpoint/2010/main" val="2584472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133600" y="152400"/>
            <a:ext cx="6781800" cy="646331"/>
          </a:xfrm>
          <a:prstGeom prst="rect">
            <a:avLst/>
          </a:prstGeom>
          <a:noFill/>
        </p:spPr>
        <p:txBody>
          <a:bodyPr wrap="square" rtlCol="0">
            <a:spAutoFit/>
          </a:bodyPr>
          <a:lstStyle/>
          <a:p>
            <a:pPr algn="r"/>
            <a:r>
              <a:rPr lang="en-US" sz="3600" b="1" dirty="0" smtClean="0">
                <a:solidFill>
                  <a:schemeClr val="bg1"/>
                </a:solidFill>
              </a:rPr>
              <a:t>BGOS major findings</a:t>
            </a:r>
          </a:p>
        </p:txBody>
      </p:sp>
      <p:pic>
        <p:nvPicPr>
          <p:cNvPr id="50" name="Picture 49" descr="BGEP art copy.jpg"/>
          <p:cNvPicPr>
            <a:picLocks noChangeAspect="1"/>
          </p:cNvPicPr>
          <p:nvPr/>
        </p:nvPicPr>
        <p:blipFill>
          <a:blip r:embed="rId2"/>
          <a:srcRect l="17273" t="8235" r="20000" b="14117"/>
          <a:stretch>
            <a:fillRect/>
          </a:stretch>
        </p:blipFill>
        <p:spPr bwMode="auto">
          <a:xfrm>
            <a:off x="175260" y="228600"/>
            <a:ext cx="1196340" cy="1148486"/>
          </a:xfrm>
          <a:prstGeom prst="rect">
            <a:avLst/>
          </a:prstGeom>
          <a:noFill/>
        </p:spPr>
      </p:pic>
      <p:sp>
        <p:nvSpPr>
          <p:cNvPr id="2" name="TextBox 1"/>
          <p:cNvSpPr txBox="1"/>
          <p:nvPr/>
        </p:nvSpPr>
        <p:spPr>
          <a:xfrm>
            <a:off x="175260" y="1447800"/>
            <a:ext cx="8740140" cy="4832092"/>
          </a:xfrm>
          <a:prstGeom prst="rect">
            <a:avLst/>
          </a:prstGeom>
          <a:noFill/>
        </p:spPr>
        <p:txBody>
          <a:bodyPr wrap="square" rtlCol="0">
            <a:spAutoFit/>
          </a:bodyPr>
          <a:lstStyle/>
          <a:p>
            <a:r>
              <a:rPr lang="en-US" sz="2800" b="1" u="sng" dirty="0" smtClean="0"/>
              <a:t>Hydrography: </a:t>
            </a:r>
            <a:r>
              <a:rPr lang="en-US" sz="2800" dirty="0" smtClean="0"/>
              <a:t>Hydrographic data indicate </a:t>
            </a:r>
            <a:r>
              <a:rPr lang="en-US" sz="2800" dirty="0"/>
              <a:t>that liquid fresh water in the BG in summer increased 5410 </a:t>
            </a:r>
            <a:r>
              <a:rPr lang="en-US" sz="2800" dirty="0" smtClean="0"/>
              <a:t>cubic km</a:t>
            </a:r>
            <a:r>
              <a:rPr lang="en-US" sz="2800" dirty="0"/>
              <a:t> </a:t>
            </a:r>
            <a:r>
              <a:rPr lang="en-US" sz="2800" dirty="0" smtClean="0"/>
              <a:t>from </a:t>
            </a:r>
            <a:r>
              <a:rPr lang="en-US" sz="2800" dirty="0"/>
              <a:t>2003 to 2010 and </a:t>
            </a:r>
            <a:r>
              <a:rPr lang="en-US" sz="2800" dirty="0" smtClean="0"/>
              <a:t>decreased a bit in 2011-2014 but in 2015 it reached it absolute maximum of 22,600 cubic km or 5600 cubic km over climatology of the 1950s-1980s.</a:t>
            </a:r>
          </a:p>
          <a:p>
            <a:endParaRPr lang="en-US" sz="2800" dirty="0"/>
          </a:p>
          <a:p>
            <a:r>
              <a:rPr lang="en-US" sz="2800" b="1" u="sng" dirty="0" smtClean="0"/>
              <a:t>Sea ice:</a:t>
            </a:r>
            <a:r>
              <a:rPr lang="en-US" sz="2800" dirty="0" smtClean="0"/>
              <a:t> </a:t>
            </a:r>
            <a:r>
              <a:rPr lang="en-US" sz="2800" b="1" dirty="0"/>
              <a:t> </a:t>
            </a:r>
            <a:r>
              <a:rPr lang="en-US" sz="2800" dirty="0"/>
              <a:t>Negative trends in ice drafts  are observed, while open water fraction have increased, attesting to the ablation or removal of the older sea ice from the BG over the observational period. </a:t>
            </a:r>
            <a:r>
              <a:rPr lang="en-US" sz="2800" dirty="0" smtClean="0"/>
              <a:t> A </a:t>
            </a:r>
            <a:r>
              <a:rPr lang="en-US" sz="2800" dirty="0"/>
              <a:t>shift occurred toward thinner ice after 2007</a:t>
            </a:r>
            <a:r>
              <a:rPr lang="en-US" sz="2800" dirty="0" smtClean="0"/>
              <a:t>. (</a:t>
            </a:r>
            <a:r>
              <a:rPr lang="en-US" sz="2800" dirty="0"/>
              <a:t>Krishfield et al., 2014)</a:t>
            </a:r>
            <a:endParaRPr lang="en-US" sz="2800" dirty="0" smtClean="0"/>
          </a:p>
        </p:txBody>
      </p:sp>
    </p:spTree>
    <p:extLst>
      <p:ext uri="{BB962C8B-B14F-4D97-AF65-F5344CB8AC3E}">
        <p14:creationId xmlns:p14="http://schemas.microsoft.com/office/powerpoint/2010/main" val="3935123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52400"/>
            <a:ext cx="6781800" cy="1200329"/>
          </a:xfrm>
          <a:prstGeom prst="rect">
            <a:avLst/>
          </a:prstGeom>
          <a:noFill/>
        </p:spPr>
        <p:txBody>
          <a:bodyPr wrap="square" rtlCol="0">
            <a:spAutoFit/>
          </a:bodyPr>
          <a:lstStyle/>
          <a:p>
            <a:pPr algn="r"/>
            <a:r>
              <a:rPr lang="en-US" sz="3600" b="1" dirty="0" smtClean="0">
                <a:solidFill>
                  <a:schemeClr val="bg1"/>
                </a:solidFill>
              </a:rPr>
              <a:t>BGOS major  results: </a:t>
            </a:r>
          </a:p>
          <a:p>
            <a:pPr algn="r"/>
            <a:r>
              <a:rPr lang="en-US" sz="3600" b="1" dirty="0" smtClean="0">
                <a:solidFill>
                  <a:schemeClr val="bg1"/>
                </a:solidFill>
              </a:rPr>
              <a:t>Freshwater     </a:t>
            </a:r>
          </a:p>
        </p:txBody>
      </p:sp>
      <p:pic>
        <p:nvPicPr>
          <p:cNvPr id="1026" name="Picture 2" descr="C:\AND\2015-Seattle-AON-meeting\FRESHWATER\bgfwcoint0315plo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553" r="12330"/>
          <a:stretch/>
        </p:blipFill>
        <p:spPr bwMode="auto">
          <a:xfrm rot="5400000">
            <a:off x="2005044" y="-491681"/>
            <a:ext cx="5199475" cy="90784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p:cNvPicPr>
          <p:nvPr/>
        </p:nvPicPr>
        <p:blipFill rotWithShape="1">
          <a:blip r:embed="rId3" cstate="print">
            <a:extLst>
              <a:ext uri="{28A0092B-C50C-407E-A947-70E740481C1C}">
                <a14:useLocalDpi xmlns:a14="http://schemas.microsoft.com/office/drawing/2010/main" val="0"/>
              </a:ext>
            </a:extLst>
          </a:blip>
          <a:srcRect l="1002" t="15999" r="15001" b="3997"/>
          <a:stretch/>
        </p:blipFill>
        <p:spPr>
          <a:xfrm>
            <a:off x="457200" y="4876800"/>
            <a:ext cx="3200400" cy="1828800"/>
          </a:xfrm>
          <a:prstGeom prst="rect">
            <a:avLst/>
          </a:prstGeom>
        </p:spPr>
      </p:pic>
    </p:spTree>
    <p:extLst>
      <p:ext uri="{BB962C8B-B14F-4D97-AF65-F5344CB8AC3E}">
        <p14:creationId xmlns:p14="http://schemas.microsoft.com/office/powerpoint/2010/main" val="158196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52400"/>
            <a:ext cx="6781800" cy="1200329"/>
          </a:xfrm>
          <a:prstGeom prst="rect">
            <a:avLst/>
          </a:prstGeom>
          <a:noFill/>
        </p:spPr>
        <p:txBody>
          <a:bodyPr wrap="square" rtlCol="0">
            <a:spAutoFit/>
          </a:bodyPr>
          <a:lstStyle/>
          <a:p>
            <a:pPr algn="r"/>
            <a:r>
              <a:rPr lang="en-US" sz="3600" b="1" dirty="0" smtClean="0">
                <a:solidFill>
                  <a:schemeClr val="bg1"/>
                </a:solidFill>
              </a:rPr>
              <a:t>BGOS major results:</a:t>
            </a:r>
          </a:p>
          <a:p>
            <a:pPr algn="r"/>
            <a:r>
              <a:rPr lang="en-US" sz="3600" b="1" dirty="0" smtClean="0">
                <a:solidFill>
                  <a:schemeClr val="bg1"/>
                </a:solidFill>
              </a:rPr>
              <a:t>Freshwater</a:t>
            </a:r>
          </a:p>
        </p:txBody>
      </p:sp>
      <p:graphicFrame>
        <p:nvGraphicFramePr>
          <p:cNvPr id="3" name="Chart 2"/>
          <p:cNvGraphicFramePr/>
          <p:nvPr>
            <p:extLst>
              <p:ext uri="{D42A27DB-BD31-4B8C-83A1-F6EECF244321}">
                <p14:modId xmlns:p14="http://schemas.microsoft.com/office/powerpoint/2010/main" val="613067903"/>
              </p:ext>
            </p:extLst>
          </p:nvPr>
        </p:nvGraphicFramePr>
        <p:xfrm>
          <a:off x="1270000" y="1524000"/>
          <a:ext cx="762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rot="16200000">
            <a:off x="-1680001" y="3508801"/>
            <a:ext cx="4800600" cy="830997"/>
          </a:xfrm>
          <a:prstGeom prst="rect">
            <a:avLst/>
          </a:prstGeom>
          <a:noFill/>
        </p:spPr>
        <p:txBody>
          <a:bodyPr wrap="square" rtlCol="0">
            <a:spAutoFit/>
          </a:bodyPr>
          <a:lstStyle/>
          <a:p>
            <a:pPr algn="ctr"/>
            <a:r>
              <a:rPr lang="en-US" sz="2400" b="1" dirty="0" smtClean="0"/>
              <a:t>BG Freshwater content:  </a:t>
            </a:r>
          </a:p>
          <a:p>
            <a:pPr algn="ctr"/>
            <a:r>
              <a:rPr lang="en-US" sz="2400" b="1" dirty="0" smtClean="0"/>
              <a:t>thousands of cubic kilometers</a:t>
            </a:r>
            <a:endParaRPr lang="en-US" sz="2400" b="1" dirty="0"/>
          </a:p>
        </p:txBody>
      </p:sp>
      <p:sp>
        <p:nvSpPr>
          <p:cNvPr id="6" name="TextBox 5"/>
          <p:cNvSpPr txBox="1"/>
          <p:nvPr/>
        </p:nvSpPr>
        <p:spPr>
          <a:xfrm>
            <a:off x="1295400" y="1600200"/>
            <a:ext cx="685800" cy="4832092"/>
          </a:xfrm>
          <a:prstGeom prst="rect">
            <a:avLst/>
          </a:prstGeom>
          <a:solidFill>
            <a:schemeClr val="bg1"/>
          </a:solidFill>
        </p:spPr>
        <p:txBody>
          <a:bodyPr wrap="square" rtlCol="0">
            <a:spAutoFit/>
          </a:bodyPr>
          <a:lstStyle/>
          <a:p>
            <a:pPr algn="r"/>
            <a:r>
              <a:rPr lang="en-US" sz="2800" b="1" dirty="0" smtClean="0"/>
              <a:t>25</a:t>
            </a:r>
          </a:p>
          <a:p>
            <a:pPr algn="r"/>
            <a:endParaRPr lang="en-US" sz="2800" b="1" dirty="0"/>
          </a:p>
          <a:p>
            <a:pPr algn="r"/>
            <a:r>
              <a:rPr lang="en-US" sz="2800" b="1" dirty="0" smtClean="0"/>
              <a:t>20</a:t>
            </a:r>
          </a:p>
          <a:p>
            <a:pPr algn="r"/>
            <a:endParaRPr lang="en-US" sz="2800" b="1" dirty="0"/>
          </a:p>
          <a:p>
            <a:pPr algn="r"/>
            <a:r>
              <a:rPr lang="en-US" sz="2800" b="1" dirty="0" smtClean="0"/>
              <a:t>15</a:t>
            </a:r>
          </a:p>
          <a:p>
            <a:pPr algn="r"/>
            <a:endParaRPr lang="en-US" sz="2800" b="1" dirty="0"/>
          </a:p>
          <a:p>
            <a:pPr algn="r"/>
            <a:r>
              <a:rPr lang="en-US" sz="2800" b="1" dirty="0" smtClean="0"/>
              <a:t>10</a:t>
            </a:r>
          </a:p>
          <a:p>
            <a:pPr algn="r"/>
            <a:endParaRPr lang="en-US" sz="2800" b="1" dirty="0"/>
          </a:p>
          <a:p>
            <a:pPr algn="r"/>
            <a:r>
              <a:rPr lang="en-US" sz="2800" b="1" dirty="0" smtClean="0"/>
              <a:t>5</a:t>
            </a:r>
          </a:p>
          <a:p>
            <a:pPr algn="r"/>
            <a:endParaRPr lang="en-US" sz="2800" b="1" dirty="0"/>
          </a:p>
          <a:p>
            <a:pPr algn="r"/>
            <a:r>
              <a:rPr lang="en-US" sz="2800" b="1" dirty="0" smtClean="0"/>
              <a:t>0</a:t>
            </a:r>
            <a:endParaRPr lang="en-US" sz="2800" b="1" dirty="0"/>
          </a:p>
        </p:txBody>
      </p:sp>
      <p:sp>
        <p:nvSpPr>
          <p:cNvPr id="7" name="TextBox 6"/>
          <p:cNvSpPr txBox="1"/>
          <p:nvPr/>
        </p:nvSpPr>
        <p:spPr>
          <a:xfrm>
            <a:off x="1905000" y="6106180"/>
            <a:ext cx="5867400" cy="523220"/>
          </a:xfrm>
          <a:prstGeom prst="rect">
            <a:avLst/>
          </a:prstGeom>
          <a:solidFill>
            <a:schemeClr val="bg1"/>
          </a:solidFill>
        </p:spPr>
        <p:txBody>
          <a:bodyPr wrap="square" rtlCol="0">
            <a:spAutoFit/>
          </a:bodyPr>
          <a:lstStyle/>
          <a:p>
            <a:r>
              <a:rPr lang="en-US" sz="2800" b="1" dirty="0" smtClean="0"/>
              <a:t>2003  2005  2007 2009  2011  2013  2015</a:t>
            </a:r>
            <a:endParaRPr lang="en-US" sz="2800" b="1" dirty="0"/>
          </a:p>
        </p:txBody>
      </p:sp>
      <p:sp>
        <p:nvSpPr>
          <p:cNvPr id="5" name="Flowchart: Magnetic Disk 4"/>
          <p:cNvSpPr/>
          <p:nvPr/>
        </p:nvSpPr>
        <p:spPr>
          <a:xfrm>
            <a:off x="306642" y="1219200"/>
            <a:ext cx="304800" cy="3810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5800" y="1154668"/>
            <a:ext cx="4191000" cy="369332"/>
          </a:xfrm>
          <a:prstGeom prst="rect">
            <a:avLst/>
          </a:prstGeom>
          <a:noFill/>
        </p:spPr>
        <p:txBody>
          <a:bodyPr wrap="square" rtlCol="0">
            <a:spAutoFit/>
          </a:bodyPr>
          <a:lstStyle/>
          <a:p>
            <a:r>
              <a:rPr lang="en-US" b="1" dirty="0" smtClean="0"/>
              <a:t>– Annual river runoff to the Arctic Ocean</a:t>
            </a:r>
            <a:endParaRPr lang="en-US" b="1" dirty="0"/>
          </a:p>
        </p:txBody>
      </p:sp>
    </p:spTree>
    <p:extLst>
      <p:ext uri="{BB962C8B-B14F-4D97-AF65-F5344CB8AC3E}">
        <p14:creationId xmlns:p14="http://schemas.microsoft.com/office/powerpoint/2010/main" val="158196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52400"/>
            <a:ext cx="6781800" cy="1200329"/>
          </a:xfrm>
          <a:prstGeom prst="rect">
            <a:avLst/>
          </a:prstGeom>
          <a:noFill/>
        </p:spPr>
        <p:txBody>
          <a:bodyPr wrap="square" rtlCol="0">
            <a:spAutoFit/>
          </a:bodyPr>
          <a:lstStyle/>
          <a:p>
            <a:pPr algn="r"/>
            <a:r>
              <a:rPr lang="en-US" sz="3600" b="1" dirty="0" smtClean="0">
                <a:solidFill>
                  <a:schemeClr val="bg1"/>
                </a:solidFill>
              </a:rPr>
              <a:t>BGOS major </a:t>
            </a:r>
            <a:r>
              <a:rPr lang="en-US" sz="3600" b="1" dirty="0">
                <a:solidFill>
                  <a:schemeClr val="bg1"/>
                </a:solidFill>
              </a:rPr>
              <a:t>r</a:t>
            </a:r>
            <a:r>
              <a:rPr lang="en-US" sz="3600" b="1" dirty="0" smtClean="0">
                <a:solidFill>
                  <a:schemeClr val="bg1"/>
                </a:solidFill>
              </a:rPr>
              <a:t>esults: </a:t>
            </a:r>
          </a:p>
          <a:p>
            <a:pPr algn="r"/>
            <a:r>
              <a:rPr lang="en-US" sz="3600" b="1" dirty="0" smtClean="0">
                <a:solidFill>
                  <a:schemeClr val="bg1"/>
                </a:solidFill>
              </a:rPr>
              <a:t>Freshwater</a:t>
            </a:r>
          </a:p>
        </p:txBody>
      </p:sp>
      <p:graphicFrame>
        <p:nvGraphicFramePr>
          <p:cNvPr id="3" name="Chart 2"/>
          <p:cNvGraphicFramePr/>
          <p:nvPr>
            <p:extLst>
              <p:ext uri="{D42A27DB-BD31-4B8C-83A1-F6EECF244321}">
                <p14:modId xmlns:p14="http://schemas.microsoft.com/office/powerpoint/2010/main" val="347901905"/>
              </p:ext>
            </p:extLst>
          </p:nvPr>
        </p:nvGraphicFramePr>
        <p:xfrm>
          <a:off x="1270000" y="1524000"/>
          <a:ext cx="7620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rot="16200000">
            <a:off x="-1680001" y="3508801"/>
            <a:ext cx="4800600" cy="830997"/>
          </a:xfrm>
          <a:prstGeom prst="rect">
            <a:avLst/>
          </a:prstGeom>
          <a:noFill/>
        </p:spPr>
        <p:txBody>
          <a:bodyPr wrap="square" rtlCol="0">
            <a:spAutoFit/>
          </a:bodyPr>
          <a:lstStyle/>
          <a:p>
            <a:pPr algn="ctr"/>
            <a:r>
              <a:rPr lang="en-US" sz="2400" b="1" dirty="0" smtClean="0"/>
              <a:t>BG Freshwater content:  </a:t>
            </a:r>
          </a:p>
          <a:p>
            <a:pPr algn="ctr"/>
            <a:r>
              <a:rPr lang="en-US" sz="2400" b="1" dirty="0" smtClean="0"/>
              <a:t>thousands of cubic kilometers</a:t>
            </a:r>
            <a:endParaRPr lang="en-US" sz="2400" b="1" dirty="0"/>
          </a:p>
        </p:txBody>
      </p:sp>
      <p:sp>
        <p:nvSpPr>
          <p:cNvPr id="6" name="TextBox 5"/>
          <p:cNvSpPr txBox="1"/>
          <p:nvPr/>
        </p:nvSpPr>
        <p:spPr>
          <a:xfrm>
            <a:off x="1066800" y="1600200"/>
            <a:ext cx="609600" cy="4832092"/>
          </a:xfrm>
          <a:prstGeom prst="rect">
            <a:avLst/>
          </a:prstGeom>
          <a:solidFill>
            <a:schemeClr val="bg1"/>
          </a:solidFill>
        </p:spPr>
        <p:txBody>
          <a:bodyPr wrap="square" rtlCol="0">
            <a:spAutoFit/>
          </a:bodyPr>
          <a:lstStyle/>
          <a:p>
            <a:pPr algn="r"/>
            <a:r>
              <a:rPr lang="en-US" sz="2800" b="1" dirty="0" smtClean="0"/>
              <a:t>25</a:t>
            </a:r>
          </a:p>
          <a:p>
            <a:pPr algn="r"/>
            <a:endParaRPr lang="en-US" sz="2800" b="1" dirty="0"/>
          </a:p>
          <a:p>
            <a:pPr algn="r"/>
            <a:r>
              <a:rPr lang="en-US" sz="2800" b="1" dirty="0" smtClean="0"/>
              <a:t>20</a:t>
            </a:r>
          </a:p>
          <a:p>
            <a:pPr algn="r"/>
            <a:endParaRPr lang="en-US" sz="2800" b="1" dirty="0"/>
          </a:p>
          <a:p>
            <a:pPr algn="r"/>
            <a:r>
              <a:rPr lang="en-US" sz="2800" b="1" dirty="0" smtClean="0"/>
              <a:t>15</a:t>
            </a:r>
          </a:p>
          <a:p>
            <a:pPr algn="r"/>
            <a:endParaRPr lang="en-US" sz="2800" b="1" dirty="0"/>
          </a:p>
          <a:p>
            <a:pPr algn="r"/>
            <a:r>
              <a:rPr lang="en-US" sz="2800" b="1" dirty="0" smtClean="0"/>
              <a:t>10</a:t>
            </a:r>
          </a:p>
          <a:p>
            <a:pPr algn="r"/>
            <a:endParaRPr lang="en-US" sz="2800" b="1" dirty="0"/>
          </a:p>
          <a:p>
            <a:pPr algn="r"/>
            <a:r>
              <a:rPr lang="en-US" sz="2800" b="1" dirty="0" smtClean="0"/>
              <a:t>5</a:t>
            </a:r>
          </a:p>
          <a:p>
            <a:pPr algn="r"/>
            <a:endParaRPr lang="en-US" sz="2800" b="1" dirty="0"/>
          </a:p>
          <a:p>
            <a:pPr algn="r"/>
            <a:r>
              <a:rPr lang="en-US" sz="2800" b="1" dirty="0" smtClean="0"/>
              <a:t>0</a:t>
            </a:r>
            <a:endParaRPr lang="en-US" sz="2800" b="1" dirty="0"/>
          </a:p>
        </p:txBody>
      </p:sp>
      <p:sp>
        <p:nvSpPr>
          <p:cNvPr id="5" name="Oval 4"/>
          <p:cNvSpPr/>
          <p:nvPr/>
        </p:nvSpPr>
        <p:spPr>
          <a:xfrm>
            <a:off x="6324600" y="1524000"/>
            <a:ext cx="1447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ice data yet</a:t>
            </a:r>
            <a:endParaRPr lang="en-US" dirty="0"/>
          </a:p>
        </p:txBody>
      </p:sp>
    </p:spTree>
    <p:extLst>
      <p:ext uri="{BB962C8B-B14F-4D97-AF65-F5344CB8AC3E}">
        <p14:creationId xmlns:p14="http://schemas.microsoft.com/office/powerpoint/2010/main" val="2115106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967800"/>
            <a:ext cx="8839200" cy="5878532"/>
          </a:xfrm>
          <a:prstGeom prst="rect">
            <a:avLst/>
          </a:prstGeom>
          <a:noFill/>
        </p:spPr>
        <p:txBody>
          <a:bodyPr wrap="square" rtlCol="0">
            <a:spAutoFit/>
          </a:bodyPr>
          <a:lstStyle/>
          <a:p>
            <a:endParaRPr lang="en-US" sz="2400" b="1" dirty="0"/>
          </a:p>
          <a:p>
            <a:r>
              <a:rPr lang="en-US" sz="3200" b="1" dirty="0" smtClean="0">
                <a:solidFill>
                  <a:srgbClr val="C00000"/>
                </a:solidFill>
              </a:rPr>
              <a:t>2003-2004:</a:t>
            </a:r>
            <a:r>
              <a:rPr lang="en-US" sz="2400" b="1" dirty="0" smtClean="0"/>
              <a:t> Beaufort Gyre Freshwater Experiment: Study of fresh water accumulation and release mechanism and a role of fresh water in Arctic climate variability </a:t>
            </a:r>
            <a:r>
              <a:rPr lang="en-US" sz="2400" b="1" dirty="0" smtClean="0">
                <a:solidFill>
                  <a:srgbClr val="0070C0"/>
                </a:solidFill>
              </a:rPr>
              <a:t>– NSF </a:t>
            </a:r>
          </a:p>
          <a:p>
            <a:r>
              <a:rPr lang="en-US" sz="3200" b="1" dirty="0" smtClean="0">
                <a:solidFill>
                  <a:srgbClr val="C00000"/>
                </a:solidFill>
              </a:rPr>
              <a:t>2004-2005:</a:t>
            </a:r>
            <a:r>
              <a:rPr lang="en-US" sz="3200" b="1" dirty="0" smtClean="0"/>
              <a:t> </a:t>
            </a:r>
            <a:r>
              <a:rPr lang="en-US" sz="2400" b="1" dirty="0" smtClean="0"/>
              <a:t>Beaufort Gyre Freshwater Observing System – </a:t>
            </a:r>
            <a:r>
              <a:rPr lang="en-US" sz="2400" b="1" dirty="0" smtClean="0">
                <a:solidFill>
                  <a:srgbClr val="0070C0"/>
                </a:solidFill>
              </a:rPr>
              <a:t>WHOI</a:t>
            </a:r>
          </a:p>
          <a:p>
            <a:r>
              <a:rPr lang="en-US" sz="3200" b="1" dirty="0" smtClean="0">
                <a:solidFill>
                  <a:srgbClr val="C00000"/>
                </a:solidFill>
              </a:rPr>
              <a:t>2005-2009</a:t>
            </a:r>
            <a:r>
              <a:rPr lang="en-US" sz="2400" b="1" dirty="0" smtClean="0">
                <a:solidFill>
                  <a:srgbClr val="C00000"/>
                </a:solidFill>
              </a:rPr>
              <a:t>:</a:t>
            </a:r>
            <a:r>
              <a:rPr lang="en-US" sz="2400" b="1" dirty="0" smtClean="0"/>
              <a:t> The Beaufort Gyre System: Flywheel of the Arctic Climate? </a:t>
            </a:r>
            <a:r>
              <a:rPr lang="en-US" sz="2400" b="1" dirty="0" smtClean="0">
                <a:solidFill>
                  <a:srgbClr val="0070C0"/>
                </a:solidFill>
              </a:rPr>
              <a:t>– NSF  </a:t>
            </a:r>
          </a:p>
          <a:p>
            <a:r>
              <a:rPr lang="en-US" sz="3200" b="1" dirty="0" smtClean="0">
                <a:solidFill>
                  <a:srgbClr val="C00000"/>
                </a:solidFill>
              </a:rPr>
              <a:t>2009-2014:</a:t>
            </a:r>
            <a:r>
              <a:rPr lang="en-US" sz="3200" b="1" dirty="0" smtClean="0"/>
              <a:t> </a:t>
            </a:r>
            <a:r>
              <a:rPr lang="en-US" sz="2400" b="1" dirty="0"/>
              <a:t> </a:t>
            </a:r>
            <a:r>
              <a:rPr lang="en-US" sz="2400" b="1" dirty="0" smtClean="0"/>
              <a:t>AON: Continuing the Beaufort Gyre Observing System to Document and Enhance Understanding Environmental Change in the Arctic </a:t>
            </a:r>
            <a:r>
              <a:rPr lang="en-US" sz="2400" b="1" dirty="0" smtClean="0">
                <a:solidFill>
                  <a:srgbClr val="0070C0"/>
                </a:solidFill>
              </a:rPr>
              <a:t>– NSF </a:t>
            </a:r>
          </a:p>
          <a:p>
            <a:r>
              <a:rPr lang="en-US" sz="3200" b="1" dirty="0" smtClean="0">
                <a:solidFill>
                  <a:srgbClr val="C00000"/>
                </a:solidFill>
              </a:rPr>
              <a:t>2015-2018: </a:t>
            </a:r>
            <a:r>
              <a:rPr lang="en-US" sz="2400" b="1" dirty="0">
                <a:solidFill>
                  <a:srgbClr val="C00000"/>
                </a:solidFill>
              </a:rPr>
              <a:t> </a:t>
            </a:r>
            <a:r>
              <a:rPr lang="en-US" sz="2400" b="1" dirty="0" smtClean="0"/>
              <a:t>AON – Continuing the Beaufort Gyre Observing System to Document and Enhance Understanding of the Beaufort Gyre Freshwater Reservoir Transformations and Fate </a:t>
            </a:r>
            <a:r>
              <a:rPr lang="en-US" sz="2400" b="1" dirty="0" smtClean="0">
                <a:solidFill>
                  <a:srgbClr val="0070C0"/>
                </a:solidFill>
              </a:rPr>
              <a:t>– NSF </a:t>
            </a:r>
          </a:p>
        </p:txBody>
      </p:sp>
      <p:sp>
        <p:nvSpPr>
          <p:cNvPr id="3" name="TextBox 2"/>
          <p:cNvSpPr txBox="1"/>
          <p:nvPr/>
        </p:nvSpPr>
        <p:spPr>
          <a:xfrm>
            <a:off x="2133600" y="152400"/>
            <a:ext cx="6781800" cy="646331"/>
          </a:xfrm>
          <a:prstGeom prst="rect">
            <a:avLst/>
          </a:prstGeom>
          <a:noFill/>
        </p:spPr>
        <p:txBody>
          <a:bodyPr wrap="square" rtlCol="0">
            <a:spAutoFit/>
          </a:bodyPr>
          <a:lstStyle/>
          <a:p>
            <a:pPr algn="r"/>
            <a:r>
              <a:rPr lang="en-US" sz="3600" b="1" dirty="0" smtClean="0">
                <a:solidFill>
                  <a:schemeClr val="bg1"/>
                </a:solidFill>
                <a:effectLst>
                  <a:outerShdw blurRad="38100" dist="38100" dir="2700000" algn="tl">
                    <a:srgbClr val="000000">
                      <a:alpha val="43137"/>
                    </a:srgbClr>
                  </a:outerShdw>
                </a:effectLst>
              </a:rPr>
              <a:t>BGOS: Funding history </a:t>
            </a:r>
            <a:endParaRPr lang="en-US" sz="3600" dirty="0">
              <a:solidFill>
                <a:schemeClr val="bg1"/>
              </a:solidFill>
              <a:effectLst>
                <a:outerShdw blurRad="38100" dist="38100" dir="2700000" algn="tl">
                  <a:srgbClr val="000000">
                    <a:alpha val="43137"/>
                  </a:srgbClr>
                </a:outerShdw>
              </a:effectLst>
            </a:endParaRPr>
          </a:p>
        </p:txBody>
      </p:sp>
      <p:pic>
        <p:nvPicPr>
          <p:cNvPr id="4" name="Picture 3" descr="BGEP art copy.jpg"/>
          <p:cNvPicPr>
            <a:picLocks noChangeAspect="1"/>
          </p:cNvPicPr>
          <p:nvPr/>
        </p:nvPicPr>
        <p:blipFill>
          <a:blip r:embed="rId2"/>
          <a:srcRect l="17273" t="8235" r="20000" b="14117"/>
          <a:stretch>
            <a:fillRect/>
          </a:stretch>
        </p:blipFill>
        <p:spPr bwMode="auto">
          <a:xfrm>
            <a:off x="175260" y="228600"/>
            <a:ext cx="1196340" cy="1148486"/>
          </a:xfrm>
          <a:prstGeom prst="rect">
            <a:avLst/>
          </a:prstGeom>
          <a:noFill/>
        </p:spPr>
      </p:pic>
    </p:spTree>
    <p:extLst>
      <p:ext uri="{BB962C8B-B14F-4D97-AF65-F5344CB8AC3E}">
        <p14:creationId xmlns:p14="http://schemas.microsoft.com/office/powerpoint/2010/main" val="1452512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52400"/>
            <a:ext cx="6781800" cy="1200329"/>
          </a:xfrm>
          <a:prstGeom prst="rect">
            <a:avLst/>
          </a:prstGeom>
          <a:noFill/>
        </p:spPr>
        <p:txBody>
          <a:bodyPr wrap="square" rtlCol="0">
            <a:spAutoFit/>
          </a:bodyPr>
          <a:lstStyle/>
          <a:p>
            <a:pPr algn="r"/>
            <a:r>
              <a:rPr lang="en-US" sz="3600" b="1" dirty="0" smtClean="0">
                <a:solidFill>
                  <a:schemeClr val="bg1"/>
                </a:solidFill>
              </a:rPr>
              <a:t>BGOS </a:t>
            </a:r>
            <a:r>
              <a:rPr lang="en-US" sz="3600" b="1" dirty="0">
                <a:solidFill>
                  <a:schemeClr val="bg1"/>
                </a:solidFill>
              </a:rPr>
              <a:t>m</a:t>
            </a:r>
            <a:r>
              <a:rPr lang="en-US" sz="3600" b="1" dirty="0" smtClean="0">
                <a:solidFill>
                  <a:schemeClr val="bg1"/>
                </a:solidFill>
              </a:rPr>
              <a:t>ajor results: </a:t>
            </a:r>
          </a:p>
          <a:p>
            <a:pPr algn="r"/>
            <a:r>
              <a:rPr lang="en-US" sz="3600" b="1" dirty="0" smtClean="0">
                <a:solidFill>
                  <a:schemeClr val="bg1"/>
                </a:solidFill>
              </a:rPr>
              <a:t> Circulation</a:t>
            </a:r>
          </a:p>
        </p:txBody>
      </p:sp>
      <p:pic>
        <p:nvPicPr>
          <p:cNvPr id="3" name="Picture 2" descr="Figure-4-mooring-locations-and-FWC.bmp"/>
          <p:cNvPicPr>
            <a:picLocks noChangeAspect="1"/>
          </p:cNvPicPr>
          <p:nvPr/>
        </p:nvPicPr>
        <p:blipFill>
          <a:blip r:embed="rId2" cstate="print"/>
          <a:srcRect b="30659"/>
          <a:stretch>
            <a:fillRect/>
          </a:stretch>
        </p:blipFill>
        <p:spPr bwMode="auto">
          <a:xfrm>
            <a:off x="380999" y="1524000"/>
            <a:ext cx="8443003" cy="4419600"/>
          </a:xfrm>
          <a:prstGeom prst="rect">
            <a:avLst/>
          </a:prstGeom>
          <a:noFill/>
          <a:ln w="9525">
            <a:noFill/>
            <a:miter lim="800000"/>
            <a:headEnd/>
            <a:tailEnd/>
          </a:ln>
        </p:spPr>
      </p:pic>
      <p:sp>
        <p:nvSpPr>
          <p:cNvPr id="4" name="TextBox 3"/>
          <p:cNvSpPr txBox="1"/>
          <p:nvPr/>
        </p:nvSpPr>
        <p:spPr>
          <a:xfrm>
            <a:off x="152400" y="6324600"/>
            <a:ext cx="8590813" cy="461665"/>
          </a:xfrm>
          <a:prstGeom prst="rect">
            <a:avLst/>
          </a:prstGeom>
          <a:noFill/>
        </p:spPr>
        <p:txBody>
          <a:bodyPr wrap="none" rtlCol="0">
            <a:spAutoFit/>
          </a:bodyPr>
          <a:lstStyle/>
          <a:p>
            <a:r>
              <a:rPr lang="en-US" sz="2400" b="1" dirty="0" smtClean="0"/>
              <a:t>see Proshutinsky et al., 2009;  McPhee et al., 2009; McPhee, 2013</a:t>
            </a:r>
            <a:endParaRPr lang="en-US" sz="2400" b="1" dirty="0"/>
          </a:p>
        </p:txBody>
      </p:sp>
    </p:spTree>
    <p:extLst>
      <p:ext uri="{BB962C8B-B14F-4D97-AF65-F5344CB8AC3E}">
        <p14:creationId xmlns:p14="http://schemas.microsoft.com/office/powerpoint/2010/main" val="158196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9678" y="381000"/>
            <a:ext cx="4572000" cy="1077218"/>
          </a:xfrm>
          <a:prstGeom prst="rect">
            <a:avLst/>
          </a:prstGeom>
        </p:spPr>
        <p:txBody>
          <a:bodyPr>
            <a:spAutoFit/>
          </a:bodyPr>
          <a:lstStyle/>
          <a:p>
            <a:pPr algn="r"/>
            <a:r>
              <a:rPr lang="en-US" sz="3200" b="1" dirty="0">
                <a:solidFill>
                  <a:schemeClr val="bg1"/>
                </a:solidFill>
              </a:rPr>
              <a:t>BGOS major results: </a:t>
            </a:r>
          </a:p>
          <a:p>
            <a:pPr algn="r"/>
            <a:r>
              <a:rPr lang="en-US" sz="3200" b="1" dirty="0">
                <a:solidFill>
                  <a:schemeClr val="bg1"/>
                </a:solidFill>
              </a:rPr>
              <a:t> </a:t>
            </a:r>
            <a:r>
              <a:rPr lang="en-US" sz="3200" b="1" dirty="0" smtClean="0">
                <a:solidFill>
                  <a:schemeClr val="bg1"/>
                </a:solidFill>
              </a:rPr>
              <a:t>Ice draft</a:t>
            </a:r>
            <a:endParaRPr lang="en-US" sz="3200" b="1" dirty="0">
              <a:solidFill>
                <a:schemeClr val="bg1"/>
              </a:solidFill>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001" t="3000" r="1807" b="3000"/>
          <a:stretch/>
        </p:blipFill>
        <p:spPr bwMode="auto">
          <a:xfrm>
            <a:off x="76200" y="0"/>
            <a:ext cx="2880361"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861" t="39545" r="5140" b="11667"/>
          <a:stretch/>
        </p:blipFill>
        <p:spPr>
          <a:xfrm>
            <a:off x="-304800" y="1610618"/>
            <a:ext cx="7208372" cy="5171182"/>
          </a:xfrm>
          <a:prstGeom prst="rect">
            <a:avLst/>
          </a:prstGeom>
        </p:spPr>
      </p:pic>
      <p:sp>
        <p:nvSpPr>
          <p:cNvPr id="5" name="TextBox 4"/>
          <p:cNvSpPr txBox="1"/>
          <p:nvPr/>
        </p:nvSpPr>
        <p:spPr>
          <a:xfrm>
            <a:off x="2956561" y="1307068"/>
            <a:ext cx="3289117" cy="369332"/>
          </a:xfrm>
          <a:prstGeom prst="rect">
            <a:avLst/>
          </a:prstGeom>
          <a:noFill/>
        </p:spPr>
        <p:txBody>
          <a:bodyPr wrap="square" rtlCol="0">
            <a:spAutoFit/>
          </a:bodyPr>
          <a:lstStyle/>
          <a:p>
            <a:r>
              <a:rPr lang="en-US" b="1" dirty="0" smtClean="0"/>
              <a:t>Ice draft anomalies, meters</a:t>
            </a:r>
            <a:endParaRPr lang="en-US" b="1" dirty="0"/>
          </a:p>
        </p:txBody>
      </p:sp>
      <p:sp>
        <p:nvSpPr>
          <p:cNvPr id="6" name="Rectangle 5"/>
          <p:cNvSpPr/>
          <p:nvPr/>
        </p:nvSpPr>
        <p:spPr>
          <a:xfrm>
            <a:off x="2971800" y="1676400"/>
            <a:ext cx="381000" cy="464820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553200" y="1491734"/>
            <a:ext cx="2667000" cy="4708981"/>
          </a:xfrm>
          <a:prstGeom prst="rect">
            <a:avLst/>
          </a:prstGeom>
          <a:solidFill>
            <a:schemeClr val="bg1"/>
          </a:solidFill>
        </p:spPr>
        <p:txBody>
          <a:bodyPr wrap="square" rtlCol="0">
            <a:spAutoFit/>
          </a:bodyPr>
          <a:lstStyle/>
          <a:p>
            <a:r>
              <a:rPr lang="en-US" sz="2000" b="1" dirty="0" smtClean="0"/>
              <a:t>     Negative </a:t>
            </a:r>
            <a:r>
              <a:rPr lang="en-US" sz="2000" b="1" dirty="0"/>
              <a:t>trends in </a:t>
            </a:r>
            <a:r>
              <a:rPr lang="en-US" sz="2000" b="1" dirty="0" smtClean="0"/>
              <a:t>ice </a:t>
            </a:r>
            <a:r>
              <a:rPr lang="en-US" sz="2000" b="1" dirty="0"/>
              <a:t>drafts </a:t>
            </a:r>
            <a:r>
              <a:rPr lang="en-US" sz="2000" b="1" dirty="0" smtClean="0"/>
              <a:t> </a:t>
            </a:r>
            <a:r>
              <a:rPr lang="en-US" sz="2000" b="1" dirty="0"/>
              <a:t>are </a:t>
            </a:r>
            <a:r>
              <a:rPr lang="en-US" sz="2000" b="1" dirty="0" smtClean="0"/>
              <a:t>observed, while </a:t>
            </a:r>
            <a:r>
              <a:rPr lang="en-US" sz="2000" b="1" dirty="0"/>
              <a:t>open water </a:t>
            </a:r>
            <a:r>
              <a:rPr lang="en-US" sz="2000" b="1" dirty="0" smtClean="0"/>
              <a:t>fraction </a:t>
            </a:r>
            <a:r>
              <a:rPr lang="en-US" sz="2000" b="1" dirty="0"/>
              <a:t>have increased, attesting to the ablation or removal </a:t>
            </a:r>
            <a:r>
              <a:rPr lang="en-US" sz="2000" b="1" dirty="0" smtClean="0"/>
              <a:t>of the </a:t>
            </a:r>
            <a:r>
              <a:rPr lang="en-US" sz="2000" b="1" dirty="0"/>
              <a:t>older sea ice from the BG over the </a:t>
            </a:r>
            <a:r>
              <a:rPr lang="en-US" sz="2000" b="1" dirty="0" smtClean="0"/>
              <a:t>observational period. </a:t>
            </a:r>
          </a:p>
          <a:p>
            <a:r>
              <a:rPr lang="en-US" sz="2000" b="1" dirty="0"/>
              <a:t> </a:t>
            </a:r>
            <a:r>
              <a:rPr lang="en-US" sz="2000" b="1" dirty="0" smtClean="0"/>
              <a:t>    A </a:t>
            </a:r>
            <a:r>
              <a:rPr lang="en-US" sz="2000" b="1" dirty="0"/>
              <a:t>shift occurred </a:t>
            </a:r>
            <a:r>
              <a:rPr lang="en-US" sz="2000" b="1" dirty="0" smtClean="0"/>
              <a:t>toward thinner </a:t>
            </a:r>
            <a:r>
              <a:rPr lang="en-US" sz="2000" b="1" dirty="0"/>
              <a:t>ice after </a:t>
            </a:r>
            <a:r>
              <a:rPr lang="en-US" sz="2000" b="1" dirty="0" smtClean="0"/>
              <a:t>2007.</a:t>
            </a:r>
          </a:p>
          <a:p>
            <a:endParaRPr lang="en-US" sz="2000" b="1" dirty="0"/>
          </a:p>
          <a:p>
            <a:r>
              <a:rPr lang="en-US" sz="2000" b="1" dirty="0"/>
              <a:t>(</a:t>
            </a:r>
            <a:r>
              <a:rPr lang="en-US" sz="2000" b="1" dirty="0" smtClean="0"/>
              <a:t>Krishfield et al., 2014)</a:t>
            </a:r>
            <a:endParaRPr lang="en-US" sz="2000" dirty="0"/>
          </a:p>
        </p:txBody>
      </p:sp>
    </p:spTree>
    <p:extLst>
      <p:ext uri="{BB962C8B-B14F-4D97-AF65-F5344CB8AC3E}">
        <p14:creationId xmlns:p14="http://schemas.microsoft.com/office/powerpoint/2010/main" val="559117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133600" y="152400"/>
            <a:ext cx="6781800" cy="1200329"/>
          </a:xfrm>
          <a:prstGeom prst="rect">
            <a:avLst/>
          </a:prstGeom>
          <a:noFill/>
        </p:spPr>
        <p:txBody>
          <a:bodyPr wrap="square" rtlCol="0">
            <a:spAutoFit/>
          </a:bodyPr>
          <a:lstStyle/>
          <a:p>
            <a:pPr algn="r"/>
            <a:r>
              <a:rPr lang="en-US" sz="3600" b="1" dirty="0" smtClean="0">
                <a:solidFill>
                  <a:schemeClr val="bg1"/>
                </a:solidFill>
              </a:rPr>
              <a:t>BGOS major findings: Geochemistry</a:t>
            </a:r>
          </a:p>
        </p:txBody>
      </p:sp>
      <p:pic>
        <p:nvPicPr>
          <p:cNvPr id="50" name="Picture 49" descr="BGEP art copy.jpg"/>
          <p:cNvPicPr>
            <a:picLocks noChangeAspect="1"/>
          </p:cNvPicPr>
          <p:nvPr/>
        </p:nvPicPr>
        <p:blipFill>
          <a:blip r:embed="rId2"/>
          <a:srcRect l="17273" t="8235" r="20000" b="14117"/>
          <a:stretch>
            <a:fillRect/>
          </a:stretch>
        </p:blipFill>
        <p:spPr bwMode="auto">
          <a:xfrm>
            <a:off x="175260" y="228600"/>
            <a:ext cx="1196340" cy="1148486"/>
          </a:xfrm>
          <a:prstGeom prst="rect">
            <a:avLst/>
          </a:prstGeom>
          <a:noFill/>
        </p:spPr>
      </p:pic>
      <p:sp>
        <p:nvSpPr>
          <p:cNvPr id="2" name="TextBox 1"/>
          <p:cNvSpPr txBox="1"/>
          <p:nvPr/>
        </p:nvSpPr>
        <p:spPr>
          <a:xfrm>
            <a:off x="175260" y="1447800"/>
            <a:ext cx="8740140" cy="5262979"/>
          </a:xfrm>
          <a:prstGeom prst="rect">
            <a:avLst/>
          </a:prstGeom>
          <a:noFill/>
        </p:spPr>
        <p:txBody>
          <a:bodyPr wrap="square" rtlCol="0">
            <a:spAutoFit/>
          </a:bodyPr>
          <a:lstStyle/>
          <a:p>
            <a:r>
              <a:rPr lang="en-US" sz="2400" b="1" i="1" dirty="0" smtClean="0"/>
              <a:t>Freshwater </a:t>
            </a:r>
            <a:r>
              <a:rPr lang="en-US" sz="2400" b="1" i="1" dirty="0"/>
              <a:t>composition:</a:t>
            </a:r>
            <a:r>
              <a:rPr lang="en-US" sz="2400" b="1" dirty="0"/>
              <a:t> </a:t>
            </a:r>
            <a:r>
              <a:rPr lang="en-US" sz="2400" dirty="0" smtClean="0"/>
              <a:t> </a:t>
            </a:r>
            <a:r>
              <a:rPr lang="en-US" sz="2400" dirty="0"/>
              <a:t>During the rapid increase in BG freshwater content over </a:t>
            </a:r>
            <a:r>
              <a:rPr lang="en-US" sz="2400" dirty="0" smtClean="0"/>
              <a:t>2005-2007 sea-ice </a:t>
            </a:r>
            <a:r>
              <a:rPr lang="en-US" sz="2400" dirty="0"/>
              <a:t>meltwater increased by 2.7 m in the central BG region and low-salinity water from the Mackenzie River was </a:t>
            </a:r>
            <a:r>
              <a:rPr lang="en-US" sz="2400" dirty="0" err="1"/>
              <a:t>advected</a:t>
            </a:r>
            <a:r>
              <a:rPr lang="en-US" sz="2400" dirty="0"/>
              <a:t> to the southern BG region</a:t>
            </a:r>
            <a:r>
              <a:rPr lang="en-US" sz="2400" dirty="0" smtClean="0"/>
              <a:t>. (Yamamoto-Kawai et al., 2009a)</a:t>
            </a:r>
          </a:p>
          <a:p>
            <a:r>
              <a:rPr lang="en-US" sz="2400" b="1" i="1" dirty="0" smtClean="0"/>
              <a:t>Ocean </a:t>
            </a:r>
            <a:r>
              <a:rPr lang="en-US" sz="2400" b="1" i="1" dirty="0"/>
              <a:t>acidification:</a:t>
            </a:r>
            <a:r>
              <a:rPr lang="en-US" sz="2400" dirty="0"/>
              <a:t>  </a:t>
            </a:r>
            <a:r>
              <a:rPr lang="en-US" sz="2400" dirty="0" smtClean="0"/>
              <a:t>Surface </a:t>
            </a:r>
            <a:r>
              <a:rPr lang="en-US" sz="2400" dirty="0"/>
              <a:t>waters of the BG became </a:t>
            </a:r>
            <a:r>
              <a:rPr lang="en-US" sz="2400" dirty="0" err="1"/>
              <a:t>undersaturated</a:t>
            </a:r>
            <a:r>
              <a:rPr lang="en-US" sz="2400" dirty="0"/>
              <a:t> with respect to </a:t>
            </a:r>
            <a:r>
              <a:rPr lang="en-US" sz="2400" dirty="0" smtClean="0"/>
              <a:t>aragonite </a:t>
            </a:r>
            <a:r>
              <a:rPr lang="en-US" sz="2400" dirty="0"/>
              <a:t>in 2008 - the first sign of acidification in the global deep </a:t>
            </a:r>
            <a:r>
              <a:rPr lang="en-US" sz="2400" dirty="0" smtClean="0"/>
              <a:t>ocean</a:t>
            </a:r>
            <a:r>
              <a:rPr lang="en-US" sz="2400" dirty="0"/>
              <a:t> </a:t>
            </a:r>
            <a:r>
              <a:rPr lang="en-US" sz="2400" dirty="0" smtClean="0"/>
              <a:t>(Yamamoto-Kawai et al., 2009b). </a:t>
            </a:r>
            <a:r>
              <a:rPr lang="en-US" sz="2400" dirty="0"/>
              <a:t>Three factors contributed: reduced sea-ice extent (~30%), increased sea-ice melt (~30%), and anthropogenic CO</a:t>
            </a:r>
            <a:r>
              <a:rPr lang="en-US" sz="2400" baseline="-25000" dirty="0"/>
              <a:t>2</a:t>
            </a:r>
            <a:r>
              <a:rPr lang="en-US" sz="2400" dirty="0"/>
              <a:t> (~40%). The deeper Pacific Winter Water is also </a:t>
            </a:r>
            <a:r>
              <a:rPr lang="en-US" sz="2400" dirty="0" err="1"/>
              <a:t>undersaturated</a:t>
            </a:r>
            <a:r>
              <a:rPr lang="en-US" sz="2400" dirty="0"/>
              <a:t>, due to anthropogenic CO</a:t>
            </a:r>
            <a:r>
              <a:rPr lang="en-US" sz="2400" baseline="-25000" dirty="0"/>
              <a:t>2</a:t>
            </a:r>
            <a:r>
              <a:rPr lang="en-US" sz="2400" dirty="0"/>
              <a:t>, with negative implications for shelled benthic organisms during upwelling to shelf ecosystems (Mathis </a:t>
            </a:r>
            <a:r>
              <a:rPr lang="en-US" sz="2400" i="1" dirty="0"/>
              <a:t>et al.</a:t>
            </a:r>
            <a:r>
              <a:rPr lang="en-US" sz="2400" dirty="0"/>
              <a:t>, 2011). </a:t>
            </a:r>
          </a:p>
        </p:txBody>
      </p:sp>
    </p:spTree>
    <p:extLst>
      <p:ext uri="{BB962C8B-B14F-4D97-AF65-F5344CB8AC3E}">
        <p14:creationId xmlns:p14="http://schemas.microsoft.com/office/powerpoint/2010/main" val="2955283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600200"/>
            <a:ext cx="8686800" cy="5262979"/>
          </a:xfrm>
          <a:prstGeom prst="rect">
            <a:avLst/>
          </a:prstGeom>
        </p:spPr>
        <p:txBody>
          <a:bodyPr wrap="square">
            <a:spAutoFit/>
          </a:bodyPr>
          <a:lstStyle/>
          <a:p>
            <a:r>
              <a:rPr lang="en-US" sz="2400" b="1" i="1" dirty="0"/>
              <a:t>Organic carbon cycle:</a:t>
            </a:r>
            <a:r>
              <a:rPr lang="en-US" sz="2400" b="1" dirty="0"/>
              <a:t> </a:t>
            </a:r>
            <a:r>
              <a:rPr lang="en-US" sz="2400" dirty="0"/>
              <a:t>Hwang </a:t>
            </a:r>
            <a:r>
              <a:rPr lang="en-US" sz="2400" i="1" dirty="0"/>
              <a:t>et al.</a:t>
            </a:r>
            <a:r>
              <a:rPr lang="en-US" sz="2400" dirty="0"/>
              <a:t> (2008) analyzed sediment traps at BGOS mooring A, finding that, unlike other ocean basins, the bulk of particulate organic carbon entering the deep BG region is supplied by horizontal advection from the surrounding margins and that both the organic and inorganic carbon cycle in the Arctic is inherently linked to ocean dynamics. </a:t>
            </a:r>
            <a:r>
              <a:rPr lang="en-US" sz="2400" i="1" dirty="0"/>
              <a:t>     </a:t>
            </a:r>
          </a:p>
          <a:p>
            <a:r>
              <a:rPr lang="en-US" sz="2400" b="1" i="1" dirty="0" smtClean="0"/>
              <a:t>Ecosystem </a:t>
            </a:r>
            <a:r>
              <a:rPr lang="en-US" sz="2400" b="1" i="1" dirty="0"/>
              <a:t>Effects:</a:t>
            </a:r>
            <a:r>
              <a:rPr lang="en-US" sz="2400" b="1" dirty="0"/>
              <a:t> </a:t>
            </a:r>
            <a:r>
              <a:rPr lang="en-US" sz="2400" dirty="0"/>
              <a:t>McLaughlin and </a:t>
            </a:r>
            <a:r>
              <a:rPr lang="en-US" sz="2400" dirty="0" err="1"/>
              <a:t>Carmack</a:t>
            </a:r>
            <a:r>
              <a:rPr lang="en-US" sz="2400" dirty="0"/>
              <a:t> (2010) noted that FW changes from 2007 to 2009 in the BG depressed the top of the halocline and increased the stratification there by 25%, thus deepening the upper </a:t>
            </a:r>
            <a:r>
              <a:rPr lang="en-US" sz="2400" dirty="0" err="1"/>
              <a:t>nutricline</a:t>
            </a:r>
            <a:r>
              <a:rPr lang="en-US" sz="2400" dirty="0"/>
              <a:t> and associated summertime subsurface chlorophyll maximum and making nutrients less available. These harsher conditions coincided with a shift in near-surface ecosystem structure towards the smallest plankton (Li </a:t>
            </a:r>
            <a:r>
              <a:rPr lang="en-US" sz="2400" i="1" dirty="0"/>
              <a:t>et al.</a:t>
            </a:r>
            <a:r>
              <a:rPr lang="en-US" sz="2400" dirty="0"/>
              <a:t>, 2009).  </a:t>
            </a:r>
          </a:p>
        </p:txBody>
      </p:sp>
      <p:sp>
        <p:nvSpPr>
          <p:cNvPr id="3" name="TextBox 2"/>
          <p:cNvSpPr txBox="1"/>
          <p:nvPr/>
        </p:nvSpPr>
        <p:spPr>
          <a:xfrm>
            <a:off x="2133600" y="152400"/>
            <a:ext cx="6781800" cy="1200329"/>
          </a:xfrm>
          <a:prstGeom prst="rect">
            <a:avLst/>
          </a:prstGeom>
          <a:noFill/>
        </p:spPr>
        <p:txBody>
          <a:bodyPr wrap="square" rtlCol="0">
            <a:spAutoFit/>
          </a:bodyPr>
          <a:lstStyle/>
          <a:p>
            <a:pPr algn="r"/>
            <a:r>
              <a:rPr lang="en-US" sz="3600" b="1" dirty="0" smtClean="0">
                <a:solidFill>
                  <a:schemeClr val="bg1"/>
                </a:solidFill>
              </a:rPr>
              <a:t>BGOS major findings: Geochemistry</a:t>
            </a:r>
          </a:p>
        </p:txBody>
      </p:sp>
    </p:spTree>
    <p:extLst>
      <p:ext uri="{BB962C8B-B14F-4D97-AF65-F5344CB8AC3E}">
        <p14:creationId xmlns:p14="http://schemas.microsoft.com/office/powerpoint/2010/main" val="3323330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52400"/>
            <a:ext cx="6781800" cy="646331"/>
          </a:xfrm>
          <a:prstGeom prst="rect">
            <a:avLst/>
          </a:prstGeom>
          <a:noFill/>
        </p:spPr>
        <p:txBody>
          <a:bodyPr wrap="square" rtlCol="0">
            <a:spAutoFit/>
          </a:bodyPr>
          <a:lstStyle/>
          <a:p>
            <a:pPr algn="r"/>
            <a:r>
              <a:rPr lang="en-US" sz="3600" b="1" dirty="0" smtClean="0">
                <a:solidFill>
                  <a:schemeClr val="bg1"/>
                </a:solidFill>
              </a:rPr>
              <a:t>BGOS: other observations</a:t>
            </a:r>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001" t="3000" r="1807" b="3000"/>
          <a:stretch/>
        </p:blipFill>
        <p:spPr bwMode="auto">
          <a:xfrm>
            <a:off x="76200" y="0"/>
            <a:ext cx="2880361"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BGOS Moorings Plots-v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371600"/>
            <a:ext cx="4572000" cy="5916705"/>
          </a:xfrm>
          <a:prstGeom prst="rect">
            <a:avLst/>
          </a:prstGeom>
          <a:solidFill>
            <a:schemeClr val="bg1"/>
          </a:solidFill>
        </p:spPr>
      </p:pic>
      <p:sp>
        <p:nvSpPr>
          <p:cNvPr id="6" name="TextBox 5"/>
          <p:cNvSpPr txBox="1"/>
          <p:nvPr/>
        </p:nvSpPr>
        <p:spPr>
          <a:xfrm>
            <a:off x="4343400" y="1073289"/>
            <a:ext cx="4800600" cy="5632311"/>
          </a:xfrm>
          <a:prstGeom prst="rect">
            <a:avLst/>
          </a:prstGeom>
          <a:noFill/>
        </p:spPr>
        <p:txBody>
          <a:bodyPr wrap="square" rtlCol="0">
            <a:spAutoFit/>
          </a:bodyPr>
          <a:lstStyle/>
          <a:p>
            <a:r>
              <a:rPr lang="en-US" sz="2000" b="1" smtClean="0"/>
              <a:t>Michael </a:t>
            </a:r>
            <a:r>
              <a:rPr lang="en-US" sz="2000" b="1" dirty="0" err="1"/>
              <a:t>DeGrandpre</a:t>
            </a:r>
            <a:r>
              <a:rPr lang="en-US" sz="2000" b="1" dirty="0"/>
              <a:t> </a:t>
            </a:r>
            <a:r>
              <a:rPr lang="en-US" sz="2000" b="1" dirty="0" smtClean="0"/>
              <a:t> (Department </a:t>
            </a:r>
            <a:r>
              <a:rPr lang="en-US" sz="2000" b="1" dirty="0"/>
              <a:t>of Chemistry and Biochemistry University </a:t>
            </a:r>
            <a:r>
              <a:rPr lang="en-US" sz="2000" b="1" dirty="0" smtClean="0"/>
              <a:t>of Montana asked me to show you these results (left figure) from moorings recovered in October 2015 BG cruise.  </a:t>
            </a:r>
            <a:r>
              <a:rPr lang="en-US" sz="2000" b="1" dirty="0"/>
              <a:t>pCO2 </a:t>
            </a:r>
            <a:r>
              <a:rPr lang="en-US" sz="2000" b="1" dirty="0" smtClean="0"/>
              <a:t>sensor was located at 37m depth at mooring B and pH sensor at Mooring.  </a:t>
            </a:r>
          </a:p>
          <a:p>
            <a:r>
              <a:rPr lang="en-US" sz="2000" b="1" dirty="0" smtClean="0"/>
              <a:t>It is  assumed </a:t>
            </a:r>
            <a:r>
              <a:rPr lang="en-US" sz="2000" b="1" dirty="0"/>
              <a:t>the big pCO2 swings at mooring B are due to </a:t>
            </a:r>
            <a:r>
              <a:rPr lang="en-US" sz="2000" b="1" dirty="0" smtClean="0"/>
              <a:t>eddies. </a:t>
            </a:r>
            <a:r>
              <a:rPr lang="en-US" sz="2000" b="1" dirty="0"/>
              <a:t>These are also collected within the halocline (not in the mixed layer) and so have variability due to that, although not as evident under ice. </a:t>
            </a:r>
            <a:endParaRPr lang="en-US" sz="2000" b="1" dirty="0" smtClean="0"/>
          </a:p>
          <a:p>
            <a:r>
              <a:rPr lang="en-US" sz="2000" b="1" dirty="0" smtClean="0"/>
              <a:t>The </a:t>
            </a:r>
            <a:r>
              <a:rPr lang="en-US" sz="2000" b="1" dirty="0"/>
              <a:t>pCO2 begins to drop in early May, presumably due to biological production. The slight warming would increase the pCO2 slightly, so the production is counteracting that. </a:t>
            </a:r>
          </a:p>
        </p:txBody>
      </p:sp>
    </p:spTree>
    <p:extLst>
      <p:ext uri="{BB962C8B-B14F-4D97-AF65-F5344CB8AC3E}">
        <p14:creationId xmlns:p14="http://schemas.microsoft.com/office/powerpoint/2010/main" val="3906299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325" y="136633"/>
            <a:ext cx="8534400" cy="1200329"/>
          </a:xfrm>
          <a:prstGeom prst="rect">
            <a:avLst/>
          </a:prstGeom>
          <a:noFill/>
        </p:spPr>
        <p:txBody>
          <a:bodyPr wrap="square" rtlCol="0">
            <a:spAutoFit/>
          </a:bodyPr>
          <a:lstStyle/>
          <a:p>
            <a:pPr algn="r"/>
            <a:r>
              <a:rPr lang="en-US" sz="3600" dirty="0" smtClean="0">
                <a:solidFill>
                  <a:schemeClr val="bg1"/>
                </a:solidFill>
              </a:rPr>
              <a:t>BGOS Future Justification: Hypothesis</a:t>
            </a:r>
            <a:r>
              <a:rPr lang="en-US" sz="3600" dirty="0">
                <a:solidFill>
                  <a:schemeClr val="bg1"/>
                </a:solidFill>
              </a:rPr>
              <a:t> </a:t>
            </a:r>
            <a:r>
              <a:rPr lang="en-US" sz="3600" dirty="0" smtClean="0">
                <a:solidFill>
                  <a:schemeClr val="bg1"/>
                </a:solidFill>
              </a:rPr>
              <a:t>– </a:t>
            </a:r>
            <a:r>
              <a:rPr lang="en-US" sz="3600" dirty="0">
                <a:solidFill>
                  <a:schemeClr val="bg1"/>
                </a:solidFill>
              </a:rPr>
              <a:t>C</a:t>
            </a:r>
            <a:r>
              <a:rPr lang="en-US" sz="3600" dirty="0" smtClean="0">
                <a:solidFill>
                  <a:schemeClr val="bg1"/>
                </a:solidFill>
              </a:rPr>
              <a:t>irculation </a:t>
            </a:r>
            <a:r>
              <a:rPr lang="en-US" sz="3600" dirty="0">
                <a:solidFill>
                  <a:schemeClr val="bg1"/>
                </a:solidFill>
              </a:rPr>
              <a:t>R</a:t>
            </a:r>
            <a:r>
              <a:rPr lang="en-US" sz="3600" dirty="0" smtClean="0">
                <a:solidFill>
                  <a:schemeClr val="bg1"/>
                </a:solidFill>
              </a:rPr>
              <a:t>egimes</a:t>
            </a:r>
            <a:endParaRPr lang="en-US" sz="3600" dirty="0">
              <a:solidFill>
                <a:schemeClr val="bg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553" r="35388"/>
          <a:stretch/>
        </p:blipFill>
        <p:spPr bwMode="auto">
          <a:xfrm>
            <a:off x="152400" y="1074870"/>
            <a:ext cx="3657600" cy="4604508"/>
          </a:xfrm>
          <a:prstGeom prst="rect">
            <a:avLst/>
          </a:prstGeom>
          <a:solidFill>
            <a:schemeClr val="bg1"/>
          </a:solidFill>
          <a:ln w="57150">
            <a:noFill/>
          </a:ln>
          <a:extLst>
            <a:ext uri="{53640926-AAD7-44D8-BBD7-CCE9431645EC}">
              <a14:shadowObscured xmlns:a14="http://schemas.microsoft.com/office/drawing/2010/main"/>
            </a:ext>
          </a:ex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56" r="-257"/>
          <a:stretch/>
        </p:blipFill>
        <p:spPr>
          <a:xfrm>
            <a:off x="6553200" y="1676400"/>
            <a:ext cx="2372525" cy="3800463"/>
          </a:xfrm>
          <a:prstGeom prst="rect">
            <a:avLst/>
          </a:prstGeom>
          <a:ln w="57150">
            <a:noFill/>
          </a:ln>
        </p:spPr>
      </p:pic>
      <p:pic>
        <p:nvPicPr>
          <p:cNvPr id="6" name="Picture 5" descr="seesaw2.jpg"/>
          <p:cNvPicPr>
            <a:picLocks noChangeAspect="1"/>
          </p:cNvPicPr>
          <p:nvPr/>
        </p:nvPicPr>
        <p:blipFill>
          <a:blip r:embed="rId4" cstate="print"/>
          <a:stretch>
            <a:fillRect/>
          </a:stretch>
        </p:blipFill>
        <p:spPr>
          <a:xfrm>
            <a:off x="4114799" y="3200401"/>
            <a:ext cx="2045041" cy="2057399"/>
          </a:xfrm>
          <a:prstGeom prst="rect">
            <a:avLst/>
          </a:prstGeom>
        </p:spPr>
      </p:pic>
      <p:pic>
        <p:nvPicPr>
          <p:cNvPr id="7" name="Picture 6" descr="illustration_seesaw.jpg"/>
          <p:cNvPicPr>
            <a:picLocks noChangeAspect="1"/>
          </p:cNvPicPr>
          <p:nvPr/>
        </p:nvPicPr>
        <p:blipFill rotWithShape="1">
          <a:blip r:embed="rId5" cstate="print"/>
          <a:srcRect t="22804" b="734"/>
          <a:stretch/>
        </p:blipFill>
        <p:spPr>
          <a:xfrm>
            <a:off x="3886200" y="1447800"/>
            <a:ext cx="2391834" cy="1371600"/>
          </a:xfrm>
          <a:prstGeom prst="rect">
            <a:avLst/>
          </a:prstGeom>
        </p:spPr>
      </p:pic>
      <p:sp>
        <p:nvSpPr>
          <p:cNvPr id="8" name="TextBox 7"/>
          <p:cNvSpPr txBox="1"/>
          <p:nvPr/>
        </p:nvSpPr>
        <p:spPr>
          <a:xfrm>
            <a:off x="3886084" y="2785646"/>
            <a:ext cx="3124316" cy="338554"/>
          </a:xfrm>
          <a:prstGeom prst="rect">
            <a:avLst/>
          </a:prstGeom>
          <a:noFill/>
        </p:spPr>
        <p:txBody>
          <a:bodyPr wrap="square" rtlCol="0">
            <a:spAutoFit/>
          </a:bodyPr>
          <a:lstStyle/>
          <a:p>
            <a:r>
              <a:rPr lang="en-US" sz="1600" b="1" dirty="0" smtClean="0"/>
              <a:t>1946-1996 decadal oscillation</a:t>
            </a:r>
            <a:endParaRPr lang="en-US" sz="1600" b="1" dirty="0"/>
          </a:p>
        </p:txBody>
      </p:sp>
      <p:sp>
        <p:nvSpPr>
          <p:cNvPr id="9" name="TextBox 8"/>
          <p:cNvSpPr txBox="1"/>
          <p:nvPr/>
        </p:nvSpPr>
        <p:spPr>
          <a:xfrm>
            <a:off x="3810000" y="5224046"/>
            <a:ext cx="3124316" cy="338554"/>
          </a:xfrm>
          <a:prstGeom prst="rect">
            <a:avLst/>
          </a:prstGeom>
          <a:noFill/>
        </p:spPr>
        <p:txBody>
          <a:bodyPr wrap="square" rtlCol="0">
            <a:spAutoFit/>
          </a:bodyPr>
          <a:lstStyle/>
          <a:p>
            <a:r>
              <a:rPr lang="en-US" sz="1600" b="1" dirty="0" smtClean="0"/>
              <a:t>1997-2015: 17 year of ACCR</a:t>
            </a:r>
            <a:endParaRPr lang="en-US" sz="1600" b="1" dirty="0"/>
          </a:p>
        </p:txBody>
      </p:sp>
      <p:sp>
        <p:nvSpPr>
          <p:cNvPr id="10" name="TextBox 9"/>
          <p:cNvSpPr txBox="1"/>
          <p:nvPr/>
        </p:nvSpPr>
        <p:spPr>
          <a:xfrm>
            <a:off x="3802052" y="3429000"/>
            <a:ext cx="1345428" cy="307777"/>
          </a:xfrm>
          <a:prstGeom prst="rect">
            <a:avLst/>
          </a:prstGeom>
          <a:noFill/>
        </p:spPr>
        <p:txBody>
          <a:bodyPr wrap="square" rtlCol="0">
            <a:spAutoFit/>
          </a:bodyPr>
          <a:lstStyle/>
          <a:p>
            <a:r>
              <a:rPr lang="en-US" sz="1400" b="1" dirty="0" smtClean="0"/>
              <a:t>Greenland</a:t>
            </a:r>
            <a:r>
              <a:rPr lang="en-US" sz="1400" b="1" dirty="0"/>
              <a:t> </a:t>
            </a:r>
            <a:r>
              <a:rPr lang="en-US" sz="1400" b="1" dirty="0" smtClean="0"/>
              <a:t>FW</a:t>
            </a:r>
          </a:p>
        </p:txBody>
      </p:sp>
      <p:sp>
        <p:nvSpPr>
          <p:cNvPr id="11" name="TextBox 10"/>
          <p:cNvSpPr txBox="1"/>
          <p:nvPr/>
        </p:nvSpPr>
        <p:spPr>
          <a:xfrm>
            <a:off x="3792701" y="1444823"/>
            <a:ext cx="1465099" cy="307777"/>
          </a:xfrm>
          <a:prstGeom prst="rect">
            <a:avLst/>
          </a:prstGeom>
          <a:noFill/>
        </p:spPr>
        <p:txBody>
          <a:bodyPr wrap="square" rtlCol="0">
            <a:spAutoFit/>
          </a:bodyPr>
          <a:lstStyle/>
          <a:p>
            <a:r>
              <a:rPr lang="en-US" sz="1400" b="1" dirty="0" smtClean="0"/>
              <a:t>Arctic FW</a:t>
            </a:r>
            <a:endParaRPr lang="en-US" sz="1400" b="1" dirty="0"/>
          </a:p>
        </p:txBody>
      </p:sp>
      <p:sp>
        <p:nvSpPr>
          <p:cNvPr id="12" name="TextBox 11"/>
          <p:cNvSpPr txBox="1"/>
          <p:nvPr/>
        </p:nvSpPr>
        <p:spPr>
          <a:xfrm>
            <a:off x="5334000" y="2362200"/>
            <a:ext cx="1638242" cy="307777"/>
          </a:xfrm>
          <a:prstGeom prst="rect">
            <a:avLst/>
          </a:prstGeom>
          <a:noFill/>
        </p:spPr>
        <p:txBody>
          <a:bodyPr wrap="square" rtlCol="0">
            <a:spAutoFit/>
          </a:bodyPr>
          <a:lstStyle/>
          <a:p>
            <a:r>
              <a:rPr lang="en-US" sz="1400" b="1" dirty="0" smtClean="0"/>
              <a:t>Sub-Arctic heat</a:t>
            </a:r>
            <a:endParaRPr lang="en-US" sz="1400" b="1" dirty="0"/>
          </a:p>
        </p:txBody>
      </p:sp>
      <p:cxnSp>
        <p:nvCxnSpPr>
          <p:cNvPr id="14" name="Straight Arrow Connector 13"/>
          <p:cNvCxnSpPr>
            <a:stCxn id="6" idx="1"/>
          </p:cNvCxnSpPr>
          <p:nvPr/>
        </p:nvCxnSpPr>
        <p:spPr>
          <a:xfrm flipH="1" flipV="1">
            <a:off x="3505201" y="3582888"/>
            <a:ext cx="609598" cy="6462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4517" y="5679378"/>
            <a:ext cx="8847083" cy="1508105"/>
          </a:xfrm>
          <a:prstGeom prst="rect">
            <a:avLst/>
          </a:prstGeom>
          <a:noFill/>
        </p:spPr>
        <p:txBody>
          <a:bodyPr wrap="square" rtlCol="0">
            <a:spAutoFit/>
          </a:bodyPr>
          <a:lstStyle/>
          <a:p>
            <a:r>
              <a:rPr lang="en-US" sz="2000" b="1" dirty="0"/>
              <a:t>We speculate that </a:t>
            </a:r>
            <a:r>
              <a:rPr lang="en-US" sz="2000" b="1" dirty="0" smtClean="0"/>
              <a:t>longer </a:t>
            </a:r>
            <a:r>
              <a:rPr lang="en-US" sz="2000" b="1" dirty="0"/>
              <a:t>duration </a:t>
            </a:r>
            <a:r>
              <a:rPr lang="en-US" sz="2000" b="1" dirty="0" smtClean="0"/>
              <a:t>ACCRs could </a:t>
            </a:r>
            <a:r>
              <a:rPr lang="en-US" sz="2000" b="1" dirty="0"/>
              <a:t>result in Arctic </a:t>
            </a:r>
            <a:r>
              <a:rPr lang="en-US" sz="2000" b="1" dirty="0" smtClean="0"/>
              <a:t>cooling accom-panied </a:t>
            </a:r>
            <a:r>
              <a:rPr lang="en-US" sz="2000" b="1" dirty="0"/>
              <a:t>by increased ice extent and thickness—similar to conditions observed in the 1970s</a:t>
            </a:r>
            <a:r>
              <a:rPr lang="en-US" sz="1200" b="1" dirty="0" smtClean="0"/>
              <a:t>. (see Proshutinsky et al. (2015) Arctic circulation regimes, Philosophical Transactions A of Royal Society; in “Arctic sea ice: the evidence, models and impacts”, doi.org/10.1098/rsta.2014.01600</a:t>
            </a:r>
          </a:p>
          <a:p>
            <a:endParaRPr lang="en-US" sz="2000" b="1" dirty="0"/>
          </a:p>
        </p:txBody>
      </p:sp>
    </p:spTree>
    <p:extLst>
      <p:ext uri="{BB962C8B-B14F-4D97-AF65-F5344CB8AC3E}">
        <p14:creationId xmlns:p14="http://schemas.microsoft.com/office/powerpoint/2010/main" val="500281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xearththeory.com/images/planetselectricalcircuits/barents-gyre-beaufort-labrador-current-circui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143000"/>
            <a:ext cx="2743200" cy="20600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96065"/>
            <a:ext cx="8365196" cy="1077218"/>
          </a:xfrm>
          <a:prstGeom prst="rect">
            <a:avLst/>
          </a:prstGeom>
        </p:spPr>
        <p:txBody>
          <a:bodyPr wrap="square">
            <a:spAutoFit/>
          </a:bodyPr>
          <a:lstStyle/>
          <a:p>
            <a:pPr algn="r"/>
            <a:r>
              <a:rPr lang="en-US" sz="3200" b="1" dirty="0" smtClean="0">
                <a:solidFill>
                  <a:schemeClr val="bg1"/>
                </a:solidFill>
                <a:effectLst>
                  <a:outerShdw blurRad="38100" dist="38100" dir="2700000" algn="tl">
                    <a:srgbClr val="000000">
                      <a:alpha val="43137"/>
                    </a:srgbClr>
                  </a:outerShdw>
                </a:effectLst>
              </a:rPr>
              <a:t>Beaufort Gyre  circulation cell and freshwater reservoir</a:t>
            </a:r>
            <a:endParaRPr lang="en-US" sz="3200"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6597" t="38667" r="19808" b="2660"/>
          <a:stretch/>
        </p:blipFill>
        <p:spPr>
          <a:xfrm>
            <a:off x="304800" y="3429000"/>
            <a:ext cx="2907228" cy="3279950"/>
          </a:xfrm>
          <a:prstGeom prst="rect">
            <a:avLst/>
          </a:prstGeom>
        </p:spPr>
      </p:pic>
      <p:sp>
        <p:nvSpPr>
          <p:cNvPr id="10" name="TextBox 9"/>
          <p:cNvSpPr txBox="1"/>
          <p:nvPr/>
        </p:nvSpPr>
        <p:spPr>
          <a:xfrm>
            <a:off x="2983428" y="1273283"/>
            <a:ext cx="6084372" cy="5355312"/>
          </a:xfrm>
          <a:prstGeom prst="rect">
            <a:avLst/>
          </a:prstGeom>
          <a:noFill/>
        </p:spPr>
        <p:txBody>
          <a:bodyPr wrap="square" rtlCol="0">
            <a:spAutoFit/>
          </a:bodyPr>
          <a:lstStyle/>
          <a:p>
            <a:pPr marL="285750" indent="-285750" algn="just">
              <a:buFont typeface="Wingdings" panose="05000000000000000000" pitchFamily="2" charset="2"/>
              <a:buChar char="§"/>
            </a:pPr>
            <a:r>
              <a:rPr lang="en-US" b="1" dirty="0" smtClean="0"/>
              <a:t>Greater </a:t>
            </a:r>
            <a:r>
              <a:rPr lang="en-US" b="1" dirty="0"/>
              <a:t>than half of the </a:t>
            </a:r>
            <a:r>
              <a:rPr lang="en-US" b="1" dirty="0" smtClean="0"/>
              <a:t>total Arctic </a:t>
            </a:r>
            <a:r>
              <a:rPr lang="en-US" b="1" dirty="0"/>
              <a:t>Ocean’s liquid fresh water is </a:t>
            </a:r>
            <a:r>
              <a:rPr lang="en-US" b="1" dirty="0" smtClean="0"/>
              <a:t>stored </a:t>
            </a:r>
            <a:r>
              <a:rPr lang="en-US" b="1" dirty="0"/>
              <a:t>in the Canada </a:t>
            </a:r>
            <a:r>
              <a:rPr lang="en-US" b="1" dirty="0" smtClean="0"/>
              <a:t>Basin with its Beaufort Gyre (BG) which </a:t>
            </a:r>
            <a:r>
              <a:rPr lang="en-US" b="1" dirty="0"/>
              <a:t>contains more than 20,000 km</a:t>
            </a:r>
            <a:r>
              <a:rPr lang="en-US" b="1" baseline="30000" dirty="0"/>
              <a:t>3</a:t>
            </a:r>
            <a:r>
              <a:rPr lang="en-US" b="1" dirty="0"/>
              <a:t> of liquid fresh water </a:t>
            </a:r>
            <a:r>
              <a:rPr lang="en-US" b="1" dirty="0" smtClean="0"/>
              <a:t>(i.e. </a:t>
            </a:r>
            <a:r>
              <a:rPr lang="en-US" b="1" dirty="0" err="1" smtClean="0"/>
              <a:t>Aagaard</a:t>
            </a:r>
            <a:r>
              <a:rPr lang="en-US" b="1" dirty="0" smtClean="0"/>
              <a:t> </a:t>
            </a:r>
            <a:r>
              <a:rPr lang="en-US" b="1" dirty="0"/>
              <a:t>and Carmack, </a:t>
            </a:r>
            <a:r>
              <a:rPr lang="en-US" b="1" dirty="0" smtClean="0"/>
              <a:t>1989). </a:t>
            </a:r>
          </a:p>
          <a:p>
            <a:pPr marL="285750" indent="-285750" algn="just">
              <a:buFont typeface="Wingdings" panose="05000000000000000000" pitchFamily="2" charset="2"/>
              <a:buChar char="§"/>
            </a:pPr>
            <a:endParaRPr lang="en-US" b="1" dirty="0" smtClean="0"/>
          </a:p>
          <a:p>
            <a:pPr marL="285750" indent="-285750" algn="just">
              <a:buFont typeface="Wingdings" panose="05000000000000000000" pitchFamily="2" charset="2"/>
              <a:buChar char="§"/>
            </a:pPr>
            <a:r>
              <a:rPr lang="en-US" b="1" dirty="0" smtClean="0"/>
              <a:t>The </a:t>
            </a:r>
            <a:r>
              <a:rPr lang="en-US" b="1" dirty="0"/>
              <a:t>volume of </a:t>
            </a:r>
            <a:r>
              <a:rPr lang="en-US" b="1" dirty="0" smtClean="0"/>
              <a:t>freshwater </a:t>
            </a:r>
            <a:r>
              <a:rPr lang="en-US" b="1" dirty="0"/>
              <a:t>in the </a:t>
            </a:r>
            <a:r>
              <a:rPr lang="en-US" b="1" dirty="0" smtClean="0"/>
              <a:t>BG </a:t>
            </a:r>
            <a:r>
              <a:rPr lang="en-US" b="1" dirty="0"/>
              <a:t>is practically identical to the volume of fresh water in Lake Baikal (23,000 km</a:t>
            </a:r>
            <a:r>
              <a:rPr lang="en-US" b="1" baseline="30000" dirty="0"/>
              <a:t>3</a:t>
            </a:r>
            <a:r>
              <a:rPr lang="en-US" b="1" dirty="0"/>
              <a:t>), the largest lake on the Earth, and is comparable with fresh water volume stored in all Great Lakes (23,000 km</a:t>
            </a:r>
            <a:r>
              <a:rPr lang="en-US" b="1" baseline="30000" dirty="0"/>
              <a:t>3</a:t>
            </a:r>
            <a:r>
              <a:rPr lang="en-US" b="1" dirty="0"/>
              <a:t>).  </a:t>
            </a:r>
            <a:r>
              <a:rPr lang="en-US" b="1" dirty="0" smtClean="0"/>
              <a:t>The BG volume </a:t>
            </a:r>
            <a:r>
              <a:rPr lang="en-US" b="1" dirty="0"/>
              <a:t>is at least 5 times larger than the total annual river runoff to the Arctic Ocean and approximately two times larger than the </a:t>
            </a:r>
            <a:r>
              <a:rPr lang="en-US" b="1" dirty="0" smtClean="0"/>
              <a:t>volume </a:t>
            </a:r>
            <a:r>
              <a:rPr lang="en-US" b="1" dirty="0"/>
              <a:t>of fresh water stored in </a:t>
            </a:r>
            <a:r>
              <a:rPr lang="en-US" b="1" dirty="0" smtClean="0"/>
              <a:t>Arctic sea </a:t>
            </a:r>
            <a:r>
              <a:rPr lang="en-US" b="1" dirty="0"/>
              <a:t>ice </a:t>
            </a:r>
            <a:r>
              <a:rPr lang="en-US" b="1" dirty="0" smtClean="0"/>
              <a:t>.  </a:t>
            </a:r>
          </a:p>
          <a:p>
            <a:pPr marL="285750" indent="-285750" algn="just">
              <a:buFont typeface="Wingdings" panose="05000000000000000000" pitchFamily="2" charset="2"/>
              <a:buChar char="§"/>
            </a:pPr>
            <a:endParaRPr lang="en-US" b="1" dirty="0" smtClean="0"/>
          </a:p>
          <a:p>
            <a:pPr marL="285750" indent="-285750" algn="just">
              <a:buFont typeface="Wingdings" panose="05000000000000000000" pitchFamily="2" charset="2"/>
              <a:buChar char="§"/>
            </a:pPr>
            <a:r>
              <a:rPr lang="en-US" b="1" dirty="0" smtClean="0"/>
              <a:t>The BG has </a:t>
            </a:r>
            <a:r>
              <a:rPr lang="en-US" b="1" dirty="0"/>
              <a:t>a </a:t>
            </a:r>
            <a:r>
              <a:rPr lang="en-US" b="1" dirty="0" smtClean="0"/>
              <a:t>capability </a:t>
            </a:r>
            <a:r>
              <a:rPr lang="en-US" b="1" dirty="0"/>
              <a:t>to impact climate </a:t>
            </a:r>
            <a:r>
              <a:rPr lang="en-US" b="1" dirty="0" smtClean="0"/>
              <a:t>releasing large </a:t>
            </a:r>
            <a:r>
              <a:rPr lang="en-US" b="1" dirty="0"/>
              <a:t>volumes of freshwater  to the Labrador and Nordic Seas and inhibiting deep </a:t>
            </a:r>
            <a:r>
              <a:rPr lang="en-US" b="1" dirty="0" smtClean="0"/>
              <a:t>convection </a:t>
            </a:r>
            <a:r>
              <a:rPr lang="en-US" b="1" dirty="0"/>
              <a:t>there, that </a:t>
            </a:r>
            <a:r>
              <a:rPr lang="en-US" b="1" dirty="0" smtClean="0"/>
              <a:t>may </a:t>
            </a:r>
            <a:r>
              <a:rPr lang="en-US" b="1" dirty="0"/>
              <a:t>reduce </a:t>
            </a:r>
            <a:r>
              <a:rPr lang="en-US" b="1" dirty="0" smtClean="0"/>
              <a:t>intensity of the </a:t>
            </a:r>
            <a:r>
              <a:rPr lang="en-US" b="1" dirty="0"/>
              <a:t>ocean meridional overturning circulation </a:t>
            </a:r>
            <a:r>
              <a:rPr lang="en-US" b="1" dirty="0" smtClean="0"/>
              <a:t> and result in climate cooling. </a:t>
            </a:r>
            <a:endParaRPr lang="en-US" b="1" dirty="0"/>
          </a:p>
        </p:txBody>
      </p:sp>
    </p:spTree>
    <p:extLst>
      <p:ext uri="{BB962C8B-B14F-4D97-AF65-F5344CB8AC3E}">
        <p14:creationId xmlns:p14="http://schemas.microsoft.com/office/powerpoint/2010/main" val="150735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0" y="152400"/>
            <a:ext cx="3200400" cy="1200329"/>
          </a:xfrm>
          <a:prstGeom prst="rect">
            <a:avLst/>
          </a:prstGeom>
          <a:noFill/>
        </p:spPr>
        <p:txBody>
          <a:bodyPr wrap="square" rtlCol="0">
            <a:spAutoFit/>
          </a:bodyPr>
          <a:lstStyle/>
          <a:p>
            <a:pPr algn="r"/>
            <a:r>
              <a:rPr lang="en-US" sz="3600" b="1" dirty="0" smtClean="0">
                <a:solidFill>
                  <a:schemeClr val="bg1"/>
                </a:solidFill>
                <a:effectLst>
                  <a:outerShdw blurRad="38100" dist="38100" dir="2700000" algn="tl">
                    <a:srgbClr val="000000">
                      <a:alpha val="43137"/>
                    </a:srgbClr>
                  </a:outerShdw>
                </a:effectLst>
              </a:rPr>
              <a:t>Questions and Hypotheses</a:t>
            </a:r>
            <a:endParaRPr lang="en-US" sz="3600" dirty="0">
              <a:solidFill>
                <a:schemeClr val="bg1"/>
              </a:solidFill>
              <a:effectLst>
                <a:outerShdw blurRad="38100" dist="38100" dir="2700000" algn="tl">
                  <a:srgbClr val="000000">
                    <a:alpha val="43137"/>
                  </a:srgbClr>
                </a:outerShdw>
              </a:effectLst>
            </a:endParaRPr>
          </a:p>
        </p:txBody>
      </p:sp>
      <p:pic>
        <p:nvPicPr>
          <p:cNvPr id="3" name="Picture 2" descr="Straneo Research Group"/>
          <p:cNvPicPr>
            <a:picLocks noChangeAspect="1" noChangeArrowheads="1"/>
          </p:cNvPicPr>
          <p:nvPr/>
        </p:nvPicPr>
        <p:blipFill rotWithShape="1">
          <a:blip r:embed="rId2">
            <a:extLst>
              <a:ext uri="{28A0092B-C50C-407E-A947-70E740481C1C}">
                <a14:useLocalDpi xmlns:a14="http://schemas.microsoft.com/office/drawing/2010/main" val="0"/>
              </a:ext>
            </a:extLst>
          </a:blip>
          <a:srcRect r="284"/>
          <a:stretch/>
        </p:blipFill>
        <p:spPr bwMode="auto">
          <a:xfrm>
            <a:off x="228601" y="202324"/>
            <a:ext cx="4812065" cy="772105"/>
          </a:xfrm>
          <a:prstGeom prst="rect">
            <a:avLst/>
          </a:prstGeom>
          <a:solidFill>
            <a:schemeClr val="bg2">
              <a:lumMod val="25000"/>
            </a:schemeClr>
          </a:solidFill>
          <a:effectLst>
            <a:softEdge rad="63500"/>
          </a:effectLst>
        </p:spPr>
      </p:pic>
      <p:pic>
        <p:nvPicPr>
          <p:cNvPr id="6" name="Picture 5" descr="BG-flywheel.jpeg"/>
          <p:cNvPicPr>
            <a:picLocks noChangeAspect="1"/>
          </p:cNvPicPr>
          <p:nvPr/>
        </p:nvPicPr>
        <p:blipFill rotWithShape="1">
          <a:blip r:embed="rId3" cstate="print"/>
          <a:srcRect l="23279" t="30909" r="46838" b="41301"/>
          <a:stretch/>
        </p:blipFill>
        <p:spPr>
          <a:xfrm>
            <a:off x="152400" y="1153510"/>
            <a:ext cx="3886200" cy="4677250"/>
          </a:xfrm>
          <a:prstGeom prst="rect">
            <a:avLst/>
          </a:prstGeom>
          <a:solidFill>
            <a:schemeClr val="bg1"/>
          </a:solidFill>
          <a:ln w="3175">
            <a:noFill/>
          </a:ln>
        </p:spPr>
      </p:pic>
      <p:sp>
        <p:nvSpPr>
          <p:cNvPr id="4" name="TextBox 3"/>
          <p:cNvSpPr txBox="1"/>
          <p:nvPr/>
        </p:nvSpPr>
        <p:spPr>
          <a:xfrm>
            <a:off x="4038600" y="1447800"/>
            <a:ext cx="5029200" cy="4632037"/>
          </a:xfrm>
          <a:prstGeom prst="rect">
            <a:avLst/>
          </a:prstGeom>
          <a:noFill/>
        </p:spPr>
        <p:txBody>
          <a:bodyPr wrap="square" rtlCol="0">
            <a:spAutoFit/>
          </a:bodyPr>
          <a:lstStyle/>
          <a:p>
            <a:pPr marL="342900" indent="-342900">
              <a:buFont typeface="Wingdings" panose="05000000000000000000" pitchFamily="2" charset="2"/>
              <a:buChar char="§"/>
            </a:pPr>
            <a:r>
              <a:rPr lang="en-US" sz="2100" b="1" i="1" dirty="0" smtClean="0"/>
              <a:t>What </a:t>
            </a:r>
            <a:r>
              <a:rPr lang="en-US" sz="2100" b="1" i="1" dirty="0"/>
              <a:t>is the origin of the salinity minimum in the </a:t>
            </a:r>
            <a:r>
              <a:rPr lang="en-US" sz="2100" b="1" i="1" dirty="0" smtClean="0"/>
              <a:t>BG? </a:t>
            </a:r>
          </a:p>
          <a:p>
            <a:pPr marL="342900" indent="-342900">
              <a:buFont typeface="Wingdings" panose="05000000000000000000" pitchFamily="2" charset="2"/>
              <a:buChar char="§"/>
            </a:pPr>
            <a:r>
              <a:rPr lang="en-US" sz="2100" b="1" i="1" dirty="0" smtClean="0"/>
              <a:t>How </a:t>
            </a:r>
            <a:r>
              <a:rPr lang="en-US" sz="2100" b="1" i="1" dirty="0"/>
              <a:t>does this salinity or freshwater content change in time? </a:t>
            </a:r>
          </a:p>
          <a:p>
            <a:pPr marL="342900" indent="-342900">
              <a:buFont typeface="Wingdings" panose="05000000000000000000" pitchFamily="2" charset="2"/>
              <a:buChar char="§"/>
            </a:pPr>
            <a:r>
              <a:rPr lang="en-US" sz="2100" b="1" i="1" dirty="0" smtClean="0"/>
              <a:t>What </a:t>
            </a:r>
            <a:r>
              <a:rPr lang="en-US" sz="2100" b="1" i="1" dirty="0"/>
              <a:t>are the driving forces of the BG circulation and how stable is the BG system? </a:t>
            </a:r>
          </a:p>
          <a:p>
            <a:pPr marL="342900" indent="-342900">
              <a:buFont typeface="Wingdings" panose="05000000000000000000" pitchFamily="2" charset="2"/>
              <a:buChar char="§"/>
            </a:pPr>
            <a:endParaRPr lang="en-US" sz="2200" b="1" dirty="0" smtClean="0"/>
          </a:p>
          <a:p>
            <a:r>
              <a:rPr lang="en-US" sz="2100" b="1" dirty="0" smtClean="0"/>
              <a:t>Proshutinsky et al. [2002]  hypothesized that the BG collects freshwater in its center under anticyclonic winds due to convergence of Ekman transport and subsequent Ekman pumping; and releases it when </a:t>
            </a:r>
            <a:r>
              <a:rPr lang="en-US" sz="2100" b="1" dirty="0"/>
              <a:t>wind weakens or changes </a:t>
            </a:r>
            <a:r>
              <a:rPr lang="en-US" sz="2100" b="1" dirty="0" smtClean="0"/>
              <a:t>sense</a:t>
            </a:r>
            <a:endParaRPr lang="en-US" sz="2100" b="1" dirty="0"/>
          </a:p>
        </p:txBody>
      </p:sp>
      <p:sp>
        <p:nvSpPr>
          <p:cNvPr id="7" name="TextBox 6"/>
          <p:cNvSpPr txBox="1"/>
          <p:nvPr/>
        </p:nvSpPr>
        <p:spPr>
          <a:xfrm>
            <a:off x="304800" y="5994737"/>
            <a:ext cx="8763000" cy="1015663"/>
          </a:xfrm>
          <a:prstGeom prst="rect">
            <a:avLst/>
          </a:prstGeom>
          <a:noFill/>
        </p:spPr>
        <p:txBody>
          <a:bodyPr wrap="square" rtlCol="0">
            <a:spAutoFit/>
          </a:bodyPr>
          <a:lstStyle/>
          <a:p>
            <a:r>
              <a:rPr lang="en-US" sz="2100" b="1" dirty="0" smtClean="0"/>
              <a:t>to cyclonic and the Ekman transport convergence reduces or changes to divergence, respectively.  </a:t>
            </a:r>
          </a:p>
          <a:p>
            <a:endParaRPr lang="en-US" dirty="0"/>
          </a:p>
        </p:txBody>
      </p:sp>
    </p:spTree>
    <p:extLst>
      <p:ext uri="{BB962C8B-B14F-4D97-AF65-F5344CB8AC3E}">
        <p14:creationId xmlns:p14="http://schemas.microsoft.com/office/powerpoint/2010/main" val="916306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BG-flywheel.jpeg"/>
          <p:cNvPicPr>
            <a:picLocks noChangeAspect="1"/>
          </p:cNvPicPr>
          <p:nvPr/>
        </p:nvPicPr>
        <p:blipFill rotWithShape="1">
          <a:blip r:embed="rId2" cstate="print"/>
          <a:srcRect l="6440" t="32824" r="78614" b="40934"/>
          <a:stretch/>
        </p:blipFill>
        <p:spPr>
          <a:xfrm>
            <a:off x="213360" y="1456781"/>
            <a:ext cx="2377440" cy="5401219"/>
          </a:xfrm>
          <a:prstGeom prst="rect">
            <a:avLst/>
          </a:prstGeom>
          <a:solidFill>
            <a:schemeClr val="bg1"/>
          </a:solidFill>
          <a:ln w="3175">
            <a:noFill/>
          </a:ln>
        </p:spPr>
      </p:pic>
      <p:sp>
        <p:nvSpPr>
          <p:cNvPr id="49" name="TextBox 48"/>
          <p:cNvSpPr txBox="1"/>
          <p:nvPr/>
        </p:nvSpPr>
        <p:spPr>
          <a:xfrm>
            <a:off x="2133600" y="152400"/>
            <a:ext cx="6781800" cy="1200329"/>
          </a:xfrm>
          <a:prstGeom prst="rect">
            <a:avLst/>
          </a:prstGeom>
          <a:noFill/>
        </p:spPr>
        <p:txBody>
          <a:bodyPr wrap="square" rtlCol="0">
            <a:spAutoFit/>
          </a:bodyPr>
          <a:lstStyle/>
          <a:p>
            <a:pPr algn="r"/>
            <a:r>
              <a:rPr lang="en-US" sz="3600" b="1" dirty="0" smtClean="0">
                <a:solidFill>
                  <a:schemeClr val="bg1"/>
                </a:solidFill>
                <a:effectLst>
                  <a:outerShdw blurRad="38100" dist="38100" dir="2700000" algn="tl">
                    <a:srgbClr val="000000">
                      <a:alpha val="43137"/>
                    </a:srgbClr>
                  </a:outerShdw>
                </a:effectLst>
              </a:rPr>
              <a:t>Beaufort Gyre Observing System (BGOS)</a:t>
            </a:r>
            <a:endParaRPr lang="en-US" sz="3600"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2438400" y="1524000"/>
            <a:ext cx="6629400" cy="5216813"/>
          </a:xfrm>
          <a:prstGeom prst="rect">
            <a:avLst/>
          </a:prstGeom>
          <a:noFill/>
        </p:spPr>
        <p:txBody>
          <a:bodyPr wrap="square" rtlCol="0">
            <a:spAutoFit/>
          </a:bodyPr>
          <a:lstStyle/>
          <a:p>
            <a:pPr marL="342900" indent="-342900">
              <a:buFont typeface="Wingdings" panose="05000000000000000000" pitchFamily="2" charset="2"/>
              <a:buChar char="Ø"/>
            </a:pPr>
            <a:r>
              <a:rPr lang="en-US" sz="1900" b="1" dirty="0" smtClean="0"/>
              <a:t> </a:t>
            </a:r>
            <a:r>
              <a:rPr lang="en-US" sz="2100" b="1" dirty="0" smtClean="0"/>
              <a:t>In order to test this hypothesis, the BG Observing System (BGOS) was established  in 2003 as a part of the Beaufort Gyre Exploration Project. </a:t>
            </a:r>
          </a:p>
          <a:p>
            <a:pPr marL="342900" indent="-342900">
              <a:buFont typeface="Wingdings" panose="05000000000000000000" pitchFamily="2" charset="2"/>
              <a:buChar char="Ø"/>
            </a:pPr>
            <a:r>
              <a:rPr lang="en-US" sz="2100" b="1" dirty="0" smtClean="0"/>
              <a:t> Later, this project has been continued and expanded because of importance of the BG  freshwater reservoir for climatic changes in the Arctic and Sub-arctic regions. </a:t>
            </a:r>
          </a:p>
          <a:p>
            <a:pPr marL="342900" indent="-342900">
              <a:buFont typeface="Wingdings" panose="05000000000000000000" pitchFamily="2" charset="2"/>
              <a:buChar char="Ø"/>
            </a:pPr>
            <a:r>
              <a:rPr lang="en-US" sz="2100" b="1" dirty="0" smtClean="0"/>
              <a:t> The BGOS was designed to observe and investigate year-round and long-term changes associated with freshwater and heat fluxes in the entire BG climate system at standard locations measuring all possible water, ice and environmental parameters which can explain fresh water transformations (liquid and solid) and changes under variable sources and forcing.</a:t>
            </a:r>
          </a:p>
          <a:p>
            <a:endParaRPr lang="en-US" b="1" dirty="0"/>
          </a:p>
        </p:txBody>
      </p:sp>
      <p:pic>
        <p:nvPicPr>
          <p:cNvPr id="50" name="Picture 49" descr="BGEP art copy.jpg"/>
          <p:cNvPicPr>
            <a:picLocks noChangeAspect="1"/>
          </p:cNvPicPr>
          <p:nvPr/>
        </p:nvPicPr>
        <p:blipFill>
          <a:blip r:embed="rId3"/>
          <a:srcRect l="17273" t="8235" r="20000" b="14117"/>
          <a:stretch>
            <a:fillRect/>
          </a:stretch>
        </p:blipFill>
        <p:spPr bwMode="auto">
          <a:xfrm>
            <a:off x="175260" y="228600"/>
            <a:ext cx="1196340" cy="1148486"/>
          </a:xfrm>
          <a:prstGeom prst="rect">
            <a:avLst/>
          </a:prstGeom>
          <a:noFill/>
        </p:spPr>
      </p:pic>
    </p:spTree>
    <p:extLst>
      <p:ext uri="{BB962C8B-B14F-4D97-AF65-F5344CB8AC3E}">
        <p14:creationId xmlns:p14="http://schemas.microsoft.com/office/powerpoint/2010/main" val="1460387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001" t="3000" r="1807" b="3000"/>
          <a:stretch/>
        </p:blipFill>
        <p:spPr bwMode="auto">
          <a:xfrm>
            <a:off x="3383280" y="1647825"/>
            <a:ext cx="576072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http://www.whoi.edu/cms/images/studyarea_14489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00149"/>
            <a:ext cx="3190875" cy="3219451"/>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2133600" y="152400"/>
            <a:ext cx="6781800" cy="1200329"/>
          </a:xfrm>
          <a:prstGeom prst="rect">
            <a:avLst/>
          </a:prstGeom>
          <a:noFill/>
        </p:spPr>
        <p:txBody>
          <a:bodyPr wrap="square" rtlCol="0">
            <a:spAutoFit/>
          </a:bodyPr>
          <a:lstStyle/>
          <a:p>
            <a:pPr algn="r"/>
            <a:r>
              <a:rPr lang="en-US" sz="3600" b="1" dirty="0" smtClean="0">
                <a:solidFill>
                  <a:schemeClr val="bg1"/>
                </a:solidFill>
                <a:effectLst>
                  <a:outerShdw blurRad="38100" dist="38100" dir="2700000" algn="tl">
                    <a:srgbClr val="000000">
                      <a:alpha val="43137"/>
                    </a:srgbClr>
                  </a:outerShdw>
                </a:effectLst>
              </a:rPr>
              <a:t>BGOS: geography and standard observational sites</a:t>
            </a:r>
            <a:endParaRPr lang="en-US" sz="3600" dirty="0">
              <a:solidFill>
                <a:schemeClr val="bg1"/>
              </a:solidFill>
              <a:effectLst>
                <a:outerShdw blurRad="38100" dist="38100" dir="2700000" algn="tl">
                  <a:srgbClr val="000000">
                    <a:alpha val="43137"/>
                  </a:srgbClr>
                </a:outerShdw>
              </a:effectLst>
            </a:endParaRPr>
          </a:p>
        </p:txBody>
      </p:sp>
      <p:pic>
        <p:nvPicPr>
          <p:cNvPr id="50" name="Picture 49" descr="BGEP art copy.jpg"/>
          <p:cNvPicPr>
            <a:picLocks noChangeAspect="1"/>
          </p:cNvPicPr>
          <p:nvPr/>
        </p:nvPicPr>
        <p:blipFill>
          <a:blip r:embed="rId4"/>
          <a:srcRect l="17273" t="8235" r="20000" b="14117"/>
          <a:stretch>
            <a:fillRect/>
          </a:stretch>
        </p:blipFill>
        <p:spPr bwMode="auto">
          <a:xfrm>
            <a:off x="175260" y="228600"/>
            <a:ext cx="1196340" cy="1148486"/>
          </a:xfrm>
          <a:prstGeom prst="rect">
            <a:avLst/>
          </a:prstGeom>
          <a:noFill/>
        </p:spPr>
      </p:pic>
      <p:sp>
        <p:nvSpPr>
          <p:cNvPr id="2" name="TextBox 1"/>
          <p:cNvSpPr txBox="1"/>
          <p:nvPr/>
        </p:nvSpPr>
        <p:spPr>
          <a:xfrm>
            <a:off x="3484179" y="5791200"/>
            <a:ext cx="5638800" cy="707886"/>
          </a:xfrm>
          <a:prstGeom prst="rect">
            <a:avLst/>
          </a:prstGeom>
          <a:noFill/>
        </p:spPr>
        <p:txBody>
          <a:bodyPr wrap="square" rtlCol="0">
            <a:spAutoFit/>
          </a:bodyPr>
          <a:lstStyle/>
          <a:p>
            <a:pPr algn="ctr"/>
            <a:r>
              <a:rPr lang="en-US" sz="2000" b="1" dirty="0" smtClean="0"/>
              <a:t>2003 -2018 </a:t>
            </a:r>
          </a:p>
          <a:p>
            <a:pPr algn="ctr"/>
            <a:r>
              <a:rPr lang="en-US" sz="2000" b="1" dirty="0" smtClean="0"/>
              <a:t>Standard mooring (stars) and CTD (circles) sites</a:t>
            </a:r>
            <a:endParaRPr lang="en-US" sz="2000" b="1" dirty="0"/>
          </a:p>
        </p:txBody>
      </p:sp>
      <p:sp>
        <p:nvSpPr>
          <p:cNvPr id="3" name="Right Arrow 2"/>
          <p:cNvSpPr/>
          <p:nvPr/>
        </p:nvSpPr>
        <p:spPr>
          <a:xfrm rot="218862">
            <a:off x="2604257" y="3344553"/>
            <a:ext cx="2195020" cy="492946"/>
          </a:xfrm>
          <a:prstGeom prst="rightArrow">
            <a:avLst/>
          </a:prstGeom>
          <a:solidFill>
            <a:schemeClr val="accent1">
              <a:alpha val="2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8" name="Picture 4" descr="http://wpmedia.news.nationalpost.com/2011/10/cnsphoto-boswell-ocean-mapp.jpg?w=620"/>
          <p:cNvPicPr>
            <a:picLocks noChangeAspect="1" noChangeArrowheads="1"/>
          </p:cNvPicPr>
          <p:nvPr/>
        </p:nvPicPr>
        <p:blipFill rotWithShape="1">
          <a:blip r:embed="rId5">
            <a:extLst>
              <a:ext uri="{28A0092B-C50C-407E-A947-70E740481C1C}">
                <a14:useLocalDpi xmlns:a14="http://schemas.microsoft.com/office/drawing/2010/main" val="0"/>
              </a:ext>
            </a:extLst>
          </a:blip>
          <a:srcRect l="-576" t="11022" r="576" b="-11022"/>
          <a:stretch/>
        </p:blipFill>
        <p:spPr bwMode="auto">
          <a:xfrm>
            <a:off x="91440" y="4521567"/>
            <a:ext cx="3310128" cy="24825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728" y="6197025"/>
            <a:ext cx="3291840" cy="584775"/>
          </a:xfrm>
          <a:prstGeom prst="rect">
            <a:avLst/>
          </a:prstGeom>
          <a:solidFill>
            <a:srgbClr val="FFFF00"/>
          </a:solidFill>
        </p:spPr>
        <p:txBody>
          <a:bodyPr wrap="square" rtlCol="0">
            <a:spAutoFit/>
          </a:bodyPr>
          <a:lstStyle/>
          <a:p>
            <a:r>
              <a:rPr lang="en-US" sz="1600" b="1" dirty="0" smtClean="0">
                <a:effectLst/>
              </a:rPr>
              <a:t>Canadian Coast Guard icebreaker</a:t>
            </a:r>
          </a:p>
          <a:p>
            <a:r>
              <a:rPr lang="en-US" sz="1600" b="1" dirty="0" smtClean="0">
                <a:effectLst/>
              </a:rPr>
              <a:t> Louis S. St. Laurent</a:t>
            </a:r>
            <a:endParaRPr lang="en-US" sz="1600" b="1" dirty="0"/>
          </a:p>
        </p:txBody>
      </p:sp>
    </p:spTree>
    <p:extLst>
      <p:ext uri="{BB962C8B-B14F-4D97-AF65-F5344CB8AC3E}">
        <p14:creationId xmlns:p14="http://schemas.microsoft.com/office/powerpoint/2010/main" val="2855109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133600" y="152400"/>
            <a:ext cx="6781800" cy="646331"/>
          </a:xfrm>
          <a:prstGeom prst="rect">
            <a:avLst/>
          </a:prstGeom>
          <a:noFill/>
        </p:spPr>
        <p:txBody>
          <a:bodyPr wrap="square" rtlCol="0">
            <a:spAutoFit/>
          </a:bodyPr>
          <a:lstStyle/>
          <a:p>
            <a:pPr algn="r"/>
            <a:r>
              <a:rPr lang="en-US" sz="3600" b="1" dirty="0" smtClean="0">
                <a:solidFill>
                  <a:schemeClr val="bg1"/>
                </a:solidFill>
                <a:effectLst>
                  <a:outerShdw blurRad="38100" dist="38100" dir="2700000" algn="tl">
                    <a:srgbClr val="000000">
                      <a:alpha val="43137"/>
                    </a:srgbClr>
                  </a:outerShdw>
                </a:effectLst>
              </a:rPr>
              <a:t>BGOS: Instrumentation </a:t>
            </a:r>
            <a:endParaRPr lang="en-US" sz="3600" dirty="0">
              <a:solidFill>
                <a:schemeClr val="bg1"/>
              </a:solidFill>
              <a:effectLst>
                <a:outerShdw blurRad="38100" dist="38100" dir="2700000" algn="tl">
                  <a:srgbClr val="000000">
                    <a:alpha val="43137"/>
                  </a:srgbClr>
                </a:outerShdw>
              </a:effectLst>
            </a:endParaRPr>
          </a:p>
        </p:txBody>
      </p:sp>
      <p:pic>
        <p:nvPicPr>
          <p:cNvPr id="50" name="Picture 49" descr="BGEP art copy.jpg"/>
          <p:cNvPicPr>
            <a:picLocks noChangeAspect="1"/>
          </p:cNvPicPr>
          <p:nvPr/>
        </p:nvPicPr>
        <p:blipFill>
          <a:blip r:embed="rId2"/>
          <a:srcRect l="17273" t="8235" r="20000" b="14117"/>
          <a:stretch>
            <a:fillRect/>
          </a:stretch>
        </p:blipFill>
        <p:spPr bwMode="auto">
          <a:xfrm>
            <a:off x="175260" y="228600"/>
            <a:ext cx="1196340" cy="1148486"/>
          </a:xfrm>
          <a:prstGeom prst="rect">
            <a:avLst/>
          </a:prstGeom>
          <a:noFill/>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085850"/>
            <a:ext cx="16383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6544" y="1631321"/>
            <a:ext cx="11223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495800"/>
            <a:ext cx="16192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1"/>
          <p:cNvSpPr txBox="1">
            <a:spLocks noChangeArrowheads="1"/>
          </p:cNvSpPr>
          <p:nvPr/>
        </p:nvSpPr>
        <p:spPr bwMode="auto">
          <a:xfrm>
            <a:off x="7467600" y="3048000"/>
            <a:ext cx="1676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20000"/>
              </a:spcBef>
              <a:spcAft>
                <a:spcPct val="0"/>
              </a:spcAft>
              <a:buChar char="•"/>
              <a:defRPr sz="2000">
                <a:solidFill>
                  <a:schemeClr val="tx1"/>
                </a:solidFill>
                <a:latin typeface="Arial" charset="0"/>
              </a:defRPr>
            </a:lvl6pPr>
            <a:lvl7pPr marL="2971800" indent="-228600" eaLnBrk="0" fontAlgn="base" hangingPunct="0">
              <a:lnSpc>
                <a:spcPct val="90000"/>
              </a:lnSpc>
              <a:spcBef>
                <a:spcPct val="20000"/>
              </a:spcBef>
              <a:spcAft>
                <a:spcPct val="0"/>
              </a:spcAft>
              <a:buChar char="•"/>
              <a:defRPr sz="2000">
                <a:solidFill>
                  <a:schemeClr val="tx1"/>
                </a:solidFill>
                <a:latin typeface="Arial" charset="0"/>
              </a:defRPr>
            </a:lvl7pPr>
            <a:lvl8pPr marL="3429000" indent="-228600" eaLnBrk="0" fontAlgn="base" hangingPunct="0">
              <a:lnSpc>
                <a:spcPct val="90000"/>
              </a:lnSpc>
              <a:spcBef>
                <a:spcPct val="20000"/>
              </a:spcBef>
              <a:spcAft>
                <a:spcPct val="0"/>
              </a:spcAft>
              <a:buChar char="•"/>
              <a:defRPr sz="2000">
                <a:solidFill>
                  <a:schemeClr val="tx1"/>
                </a:solidFill>
                <a:latin typeface="Arial" charset="0"/>
              </a:defRPr>
            </a:lvl8pPr>
            <a:lvl9pPr marL="3886200" indent="-228600" eaLnBrk="0" fontAlgn="base" hangingPunct="0">
              <a:lnSpc>
                <a:spcPct val="90000"/>
              </a:lnSpc>
              <a:spcBef>
                <a:spcPct val="20000"/>
              </a:spcBef>
              <a:spcAft>
                <a:spcPct val="0"/>
              </a:spcAft>
              <a:buChar char="•"/>
              <a:defRPr sz="2000">
                <a:solidFill>
                  <a:schemeClr val="tx1"/>
                </a:solidFill>
                <a:latin typeface="Arial" charset="0"/>
              </a:defRPr>
            </a:lvl9pPr>
          </a:lstStyle>
          <a:p>
            <a:pPr algn="ctr">
              <a:lnSpc>
                <a:spcPct val="100000"/>
              </a:lnSpc>
              <a:spcBef>
                <a:spcPct val="0"/>
              </a:spcBef>
              <a:buFontTx/>
              <a:buNone/>
            </a:pPr>
            <a:r>
              <a:rPr lang="en-US" altLang="en-US" sz="1600" dirty="0">
                <a:cs typeface="Arial" charset="0"/>
              </a:rPr>
              <a:t>Upward-looking sonar</a:t>
            </a:r>
          </a:p>
        </p:txBody>
      </p:sp>
      <p:sp>
        <p:nvSpPr>
          <p:cNvPr id="12" name="TextBox 15"/>
          <p:cNvSpPr txBox="1">
            <a:spLocks noChangeArrowheads="1"/>
          </p:cNvSpPr>
          <p:nvPr/>
        </p:nvSpPr>
        <p:spPr bwMode="auto">
          <a:xfrm>
            <a:off x="2133600" y="5257800"/>
            <a:ext cx="1143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20000"/>
              </a:spcBef>
              <a:spcAft>
                <a:spcPct val="0"/>
              </a:spcAft>
              <a:buChar char="•"/>
              <a:defRPr sz="2000">
                <a:solidFill>
                  <a:schemeClr val="tx1"/>
                </a:solidFill>
                <a:latin typeface="Arial" charset="0"/>
              </a:defRPr>
            </a:lvl6pPr>
            <a:lvl7pPr marL="2971800" indent="-228600" eaLnBrk="0" fontAlgn="base" hangingPunct="0">
              <a:lnSpc>
                <a:spcPct val="90000"/>
              </a:lnSpc>
              <a:spcBef>
                <a:spcPct val="20000"/>
              </a:spcBef>
              <a:spcAft>
                <a:spcPct val="0"/>
              </a:spcAft>
              <a:buChar char="•"/>
              <a:defRPr sz="2000">
                <a:solidFill>
                  <a:schemeClr val="tx1"/>
                </a:solidFill>
                <a:latin typeface="Arial" charset="0"/>
              </a:defRPr>
            </a:lvl7pPr>
            <a:lvl8pPr marL="3429000" indent="-228600" eaLnBrk="0" fontAlgn="base" hangingPunct="0">
              <a:lnSpc>
                <a:spcPct val="90000"/>
              </a:lnSpc>
              <a:spcBef>
                <a:spcPct val="20000"/>
              </a:spcBef>
              <a:spcAft>
                <a:spcPct val="0"/>
              </a:spcAft>
              <a:buChar char="•"/>
              <a:defRPr sz="2000">
                <a:solidFill>
                  <a:schemeClr val="tx1"/>
                </a:solidFill>
                <a:latin typeface="Arial" charset="0"/>
              </a:defRPr>
            </a:lvl8pPr>
            <a:lvl9pPr marL="3886200" indent="-228600" eaLnBrk="0" fontAlgn="base" hangingPunct="0">
              <a:lnSpc>
                <a:spcPct val="90000"/>
              </a:lnSpc>
              <a:spcBef>
                <a:spcPct val="20000"/>
              </a:spcBef>
              <a:spcAft>
                <a:spcPct val="0"/>
              </a:spcAft>
              <a:buChar char="•"/>
              <a:defRPr sz="2000">
                <a:solidFill>
                  <a:schemeClr val="tx1"/>
                </a:solidFill>
                <a:latin typeface="Arial" charset="0"/>
              </a:defRPr>
            </a:lvl9pPr>
          </a:lstStyle>
          <a:p>
            <a:pPr>
              <a:lnSpc>
                <a:spcPct val="100000"/>
              </a:lnSpc>
              <a:spcBef>
                <a:spcPct val="0"/>
              </a:spcBef>
              <a:buFontTx/>
              <a:buNone/>
            </a:pPr>
            <a:r>
              <a:rPr lang="en-US" altLang="en-US" sz="1600" dirty="0">
                <a:cs typeface="Arial" charset="0"/>
              </a:rPr>
              <a:t>Ice-Tethered Profiler</a:t>
            </a:r>
          </a:p>
        </p:txBody>
      </p:sp>
      <p:pic>
        <p:nvPicPr>
          <p:cNvPr id="15" name="Picture 19" descr="Deploy Anchor"/>
          <p:cNvPicPr>
            <a:picLocks noChangeAspect="1" noChangeArrowheads="1"/>
          </p:cNvPicPr>
          <p:nvPr/>
        </p:nvPicPr>
        <p:blipFill>
          <a:blip r:embed="rId6" cstate="print">
            <a:extLst>
              <a:ext uri="{28A0092B-C50C-407E-A947-70E740481C1C}">
                <a14:useLocalDpi xmlns:a14="http://schemas.microsoft.com/office/drawing/2010/main" val="0"/>
              </a:ext>
            </a:extLst>
          </a:blip>
          <a:srcRect l="17613" t="54688" r="17613"/>
          <a:stretch>
            <a:fillRect/>
          </a:stretch>
        </p:blipFill>
        <p:spPr bwMode="auto">
          <a:xfrm>
            <a:off x="354894" y="3983996"/>
            <a:ext cx="13033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descr="DSCN1092"/>
          <p:cNvPicPr>
            <a:picLocks noChangeAspect="1" noChangeArrowheads="1"/>
          </p:cNvPicPr>
          <p:nvPr/>
        </p:nvPicPr>
        <p:blipFill>
          <a:blip r:embed="rId7">
            <a:extLst>
              <a:ext uri="{28A0092B-C50C-407E-A947-70E740481C1C}">
                <a14:useLocalDpi xmlns:a14="http://schemas.microsoft.com/office/drawing/2010/main" val="0"/>
              </a:ext>
            </a:extLst>
          </a:blip>
          <a:srcRect l="18466" b="12784"/>
          <a:stretch>
            <a:fillRect/>
          </a:stretch>
        </p:blipFill>
        <p:spPr bwMode="auto">
          <a:xfrm>
            <a:off x="177888" y="1472243"/>
            <a:ext cx="16573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p:cNvPicPr>
            <a:picLocks noChangeAspect="1" noChangeArrowheads="1"/>
          </p:cNvPicPr>
          <p:nvPr/>
        </p:nvPicPr>
        <p:blipFill>
          <a:blip r:embed="rId8" cstate="print"/>
          <a:srcRect r="43200"/>
          <a:stretch>
            <a:fillRect/>
          </a:stretch>
        </p:blipFill>
        <p:spPr bwMode="auto">
          <a:xfrm>
            <a:off x="3733800" y="4438018"/>
            <a:ext cx="1480637" cy="1835156"/>
          </a:xfrm>
          <a:prstGeom prst="rect">
            <a:avLst/>
          </a:prstGeom>
          <a:noFill/>
          <a:ln w="9525">
            <a:noFill/>
            <a:miter lim="800000"/>
            <a:headEnd/>
            <a:tailEnd/>
          </a:ln>
        </p:spPr>
      </p:pic>
      <p:pic>
        <p:nvPicPr>
          <p:cNvPr id="18" name="Picture 7"/>
          <p:cNvPicPr>
            <a:picLocks noChangeAspect="1" noChangeArrowheads="1"/>
          </p:cNvPicPr>
          <p:nvPr/>
        </p:nvPicPr>
        <p:blipFill>
          <a:blip r:embed="rId9" cstate="print"/>
          <a:srcRect/>
          <a:stretch>
            <a:fillRect/>
          </a:stretch>
        </p:blipFill>
        <p:spPr bwMode="auto">
          <a:xfrm>
            <a:off x="373062" y="5029200"/>
            <a:ext cx="1303338" cy="1592970"/>
          </a:xfrm>
          <a:prstGeom prst="rect">
            <a:avLst/>
          </a:prstGeom>
          <a:noFill/>
          <a:ln w="9525">
            <a:noFill/>
            <a:miter lim="800000"/>
            <a:headEnd/>
            <a:tailEnd/>
          </a:ln>
        </p:spPr>
      </p:pic>
      <p:sp>
        <p:nvSpPr>
          <p:cNvPr id="9" name="TextBox 12"/>
          <p:cNvSpPr txBox="1">
            <a:spLocks noChangeArrowheads="1"/>
          </p:cNvSpPr>
          <p:nvPr/>
        </p:nvSpPr>
        <p:spPr bwMode="auto">
          <a:xfrm>
            <a:off x="675473" y="6083300"/>
            <a:ext cx="651669" cy="338554"/>
          </a:xfrm>
          <a:prstGeom prst="rect">
            <a:avLst/>
          </a:prstGeom>
          <a:solidFill>
            <a:schemeClr val="tx1"/>
          </a:solidFill>
          <a:ln>
            <a:noFill/>
          </a:ln>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20000"/>
              </a:spcBef>
              <a:spcAft>
                <a:spcPct val="0"/>
              </a:spcAft>
              <a:buChar char="•"/>
              <a:defRPr sz="2000">
                <a:solidFill>
                  <a:schemeClr val="tx1"/>
                </a:solidFill>
                <a:latin typeface="Arial" charset="0"/>
              </a:defRPr>
            </a:lvl6pPr>
            <a:lvl7pPr marL="2971800" indent="-228600" eaLnBrk="0" fontAlgn="base" hangingPunct="0">
              <a:lnSpc>
                <a:spcPct val="90000"/>
              </a:lnSpc>
              <a:spcBef>
                <a:spcPct val="20000"/>
              </a:spcBef>
              <a:spcAft>
                <a:spcPct val="0"/>
              </a:spcAft>
              <a:buChar char="•"/>
              <a:defRPr sz="2000">
                <a:solidFill>
                  <a:schemeClr val="tx1"/>
                </a:solidFill>
                <a:latin typeface="Arial" charset="0"/>
              </a:defRPr>
            </a:lvl7pPr>
            <a:lvl8pPr marL="3429000" indent="-228600" eaLnBrk="0" fontAlgn="base" hangingPunct="0">
              <a:lnSpc>
                <a:spcPct val="90000"/>
              </a:lnSpc>
              <a:spcBef>
                <a:spcPct val="20000"/>
              </a:spcBef>
              <a:spcAft>
                <a:spcPct val="0"/>
              </a:spcAft>
              <a:buChar char="•"/>
              <a:defRPr sz="2000">
                <a:solidFill>
                  <a:schemeClr val="tx1"/>
                </a:solidFill>
                <a:latin typeface="Arial" charset="0"/>
              </a:defRPr>
            </a:lvl8pPr>
            <a:lvl9pPr marL="3886200" indent="-228600" eaLnBrk="0" fontAlgn="base" hangingPunct="0">
              <a:lnSpc>
                <a:spcPct val="90000"/>
              </a:lnSpc>
              <a:spcBef>
                <a:spcPct val="20000"/>
              </a:spcBef>
              <a:spcAft>
                <a:spcPct val="0"/>
              </a:spcAft>
              <a:buChar char="•"/>
              <a:defRPr sz="2000">
                <a:solidFill>
                  <a:schemeClr val="tx1"/>
                </a:solidFill>
                <a:latin typeface="Arial" charset="0"/>
              </a:defRPr>
            </a:lvl9pPr>
          </a:lstStyle>
          <a:p>
            <a:pPr>
              <a:lnSpc>
                <a:spcPct val="100000"/>
              </a:lnSpc>
              <a:spcBef>
                <a:spcPct val="0"/>
              </a:spcBef>
              <a:buFontTx/>
              <a:buNone/>
            </a:pPr>
            <a:r>
              <a:rPr lang="en-US" altLang="en-US" sz="1600" dirty="0" smtClean="0">
                <a:solidFill>
                  <a:schemeClr val="bg1"/>
                </a:solidFill>
                <a:cs typeface="Arial" charset="0"/>
              </a:rPr>
              <a:t>BPR</a:t>
            </a:r>
            <a:endParaRPr lang="en-US" altLang="en-US" sz="1600" dirty="0">
              <a:solidFill>
                <a:schemeClr val="bg1"/>
              </a:solidFill>
              <a:cs typeface="Arial" charset="0"/>
            </a:endParaRPr>
          </a:p>
        </p:txBody>
      </p:sp>
      <p:pic>
        <p:nvPicPr>
          <p:cNvPr id="19" name="Picture 5"/>
          <p:cNvPicPr>
            <a:picLocks noChangeAspect="1" noChangeArrowheads="1"/>
          </p:cNvPicPr>
          <p:nvPr/>
        </p:nvPicPr>
        <p:blipFill>
          <a:blip r:embed="rId10" cstate="print"/>
          <a:srcRect/>
          <a:stretch>
            <a:fillRect/>
          </a:stretch>
        </p:blipFill>
        <p:spPr bwMode="auto">
          <a:xfrm>
            <a:off x="7391400" y="3645333"/>
            <a:ext cx="1676400" cy="2048926"/>
          </a:xfrm>
          <a:prstGeom prst="rect">
            <a:avLst/>
          </a:prstGeom>
          <a:noFill/>
          <a:ln w="9525">
            <a:noFill/>
            <a:miter lim="800000"/>
            <a:headEnd/>
            <a:tailEnd/>
          </a:ln>
        </p:spPr>
      </p:pic>
      <p:sp>
        <p:nvSpPr>
          <p:cNvPr id="11" name="TextBox 14"/>
          <p:cNvSpPr txBox="1">
            <a:spLocks noChangeArrowheads="1"/>
          </p:cNvSpPr>
          <p:nvPr/>
        </p:nvSpPr>
        <p:spPr bwMode="auto">
          <a:xfrm>
            <a:off x="7391400" y="5133975"/>
            <a:ext cx="1752600" cy="338554"/>
          </a:xfrm>
          <a:prstGeom prst="rect">
            <a:avLst/>
          </a:prstGeom>
          <a:solidFill>
            <a:schemeClr val="bg1"/>
          </a:solidFill>
          <a:ln>
            <a:noFill/>
          </a:ln>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20000"/>
              </a:spcBef>
              <a:spcAft>
                <a:spcPct val="0"/>
              </a:spcAft>
              <a:buChar char="•"/>
              <a:defRPr sz="2000">
                <a:solidFill>
                  <a:schemeClr val="tx1"/>
                </a:solidFill>
                <a:latin typeface="Arial" charset="0"/>
              </a:defRPr>
            </a:lvl6pPr>
            <a:lvl7pPr marL="2971800" indent="-228600" eaLnBrk="0" fontAlgn="base" hangingPunct="0">
              <a:lnSpc>
                <a:spcPct val="90000"/>
              </a:lnSpc>
              <a:spcBef>
                <a:spcPct val="20000"/>
              </a:spcBef>
              <a:spcAft>
                <a:spcPct val="0"/>
              </a:spcAft>
              <a:buChar char="•"/>
              <a:defRPr sz="2000">
                <a:solidFill>
                  <a:schemeClr val="tx1"/>
                </a:solidFill>
                <a:latin typeface="Arial" charset="0"/>
              </a:defRPr>
            </a:lvl7pPr>
            <a:lvl8pPr marL="3429000" indent="-228600" eaLnBrk="0" fontAlgn="base" hangingPunct="0">
              <a:lnSpc>
                <a:spcPct val="90000"/>
              </a:lnSpc>
              <a:spcBef>
                <a:spcPct val="20000"/>
              </a:spcBef>
              <a:spcAft>
                <a:spcPct val="0"/>
              </a:spcAft>
              <a:buChar char="•"/>
              <a:defRPr sz="2000">
                <a:solidFill>
                  <a:schemeClr val="tx1"/>
                </a:solidFill>
                <a:latin typeface="Arial" charset="0"/>
              </a:defRPr>
            </a:lvl8pPr>
            <a:lvl9pPr marL="3886200" indent="-228600" eaLnBrk="0" fontAlgn="base" hangingPunct="0">
              <a:lnSpc>
                <a:spcPct val="90000"/>
              </a:lnSpc>
              <a:spcBef>
                <a:spcPct val="20000"/>
              </a:spcBef>
              <a:spcAft>
                <a:spcPct val="0"/>
              </a:spcAft>
              <a:buChar char="•"/>
              <a:defRPr sz="2000">
                <a:solidFill>
                  <a:schemeClr val="tx1"/>
                </a:solidFill>
                <a:latin typeface="Arial" charset="0"/>
              </a:defRPr>
            </a:lvl9pPr>
          </a:lstStyle>
          <a:p>
            <a:pPr algn="ctr">
              <a:lnSpc>
                <a:spcPct val="100000"/>
              </a:lnSpc>
              <a:spcBef>
                <a:spcPct val="0"/>
              </a:spcBef>
              <a:buFontTx/>
              <a:buNone/>
            </a:pPr>
            <a:r>
              <a:rPr lang="en-US" altLang="en-US" sz="1600" dirty="0" smtClean="0">
                <a:cs typeface="Arial" charset="0"/>
              </a:rPr>
              <a:t>ADCP</a:t>
            </a:r>
            <a:endParaRPr lang="en-US" altLang="en-US" sz="1600" dirty="0">
              <a:cs typeface="Arial" charset="0"/>
            </a:endParaRPr>
          </a:p>
        </p:txBody>
      </p:sp>
      <p:pic>
        <p:nvPicPr>
          <p:cNvPr id="15362" name="Picture 2" descr="http://www.whoi.edu/cms/images/P1010170_241814.jpg"/>
          <p:cNvPicPr>
            <a:picLocks noChangeAspect="1" noChangeArrowheads="1"/>
          </p:cNvPicPr>
          <p:nvPr/>
        </p:nvPicPr>
        <p:blipFill rotWithShape="1">
          <a:blip r:embed="rId11">
            <a:extLst>
              <a:ext uri="{28A0092B-C50C-407E-A947-70E740481C1C}">
                <a14:useLocalDpi xmlns:a14="http://schemas.microsoft.com/office/drawing/2010/main" val="0"/>
              </a:ext>
            </a:extLst>
          </a:blip>
          <a:srcRect l="34998" t="13626" r="27001" b="18876"/>
          <a:stretch/>
        </p:blipFill>
        <p:spPr bwMode="auto">
          <a:xfrm>
            <a:off x="3733800" y="1177925"/>
            <a:ext cx="1336534" cy="31654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0"/>
          <p:cNvSpPr txBox="1">
            <a:spLocks noChangeArrowheads="1"/>
          </p:cNvSpPr>
          <p:nvPr/>
        </p:nvSpPr>
        <p:spPr bwMode="auto">
          <a:xfrm>
            <a:off x="4800600" y="1650809"/>
            <a:ext cx="1066800" cy="825500"/>
          </a:xfrm>
          <a:prstGeom prst="rect">
            <a:avLst/>
          </a:prstGeom>
          <a:solidFill>
            <a:schemeClr val="bg1"/>
          </a:solidFill>
          <a:ln>
            <a:noFill/>
          </a:ln>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20000"/>
              </a:spcBef>
              <a:spcAft>
                <a:spcPct val="0"/>
              </a:spcAft>
              <a:buChar char="•"/>
              <a:defRPr sz="2000">
                <a:solidFill>
                  <a:schemeClr val="tx1"/>
                </a:solidFill>
                <a:latin typeface="Arial" charset="0"/>
              </a:defRPr>
            </a:lvl6pPr>
            <a:lvl7pPr marL="2971800" indent="-228600" eaLnBrk="0" fontAlgn="base" hangingPunct="0">
              <a:lnSpc>
                <a:spcPct val="90000"/>
              </a:lnSpc>
              <a:spcBef>
                <a:spcPct val="20000"/>
              </a:spcBef>
              <a:spcAft>
                <a:spcPct val="0"/>
              </a:spcAft>
              <a:buChar char="•"/>
              <a:defRPr sz="2000">
                <a:solidFill>
                  <a:schemeClr val="tx1"/>
                </a:solidFill>
                <a:latin typeface="Arial" charset="0"/>
              </a:defRPr>
            </a:lvl7pPr>
            <a:lvl8pPr marL="3429000" indent="-228600" eaLnBrk="0" fontAlgn="base" hangingPunct="0">
              <a:lnSpc>
                <a:spcPct val="90000"/>
              </a:lnSpc>
              <a:spcBef>
                <a:spcPct val="20000"/>
              </a:spcBef>
              <a:spcAft>
                <a:spcPct val="0"/>
              </a:spcAft>
              <a:buChar char="•"/>
              <a:defRPr sz="2000">
                <a:solidFill>
                  <a:schemeClr val="tx1"/>
                </a:solidFill>
                <a:latin typeface="Arial" charset="0"/>
              </a:defRPr>
            </a:lvl8pPr>
            <a:lvl9pPr marL="3886200" indent="-228600" eaLnBrk="0" fontAlgn="base" hangingPunct="0">
              <a:lnSpc>
                <a:spcPct val="90000"/>
              </a:lnSpc>
              <a:spcBef>
                <a:spcPct val="20000"/>
              </a:spcBef>
              <a:spcAft>
                <a:spcPct val="0"/>
              </a:spcAft>
              <a:buChar char="•"/>
              <a:defRPr sz="2000">
                <a:solidFill>
                  <a:schemeClr val="tx1"/>
                </a:solidFill>
                <a:latin typeface="Arial" charset="0"/>
              </a:defRPr>
            </a:lvl9pPr>
          </a:lstStyle>
          <a:p>
            <a:pPr>
              <a:lnSpc>
                <a:spcPct val="100000"/>
              </a:lnSpc>
              <a:spcBef>
                <a:spcPct val="0"/>
              </a:spcBef>
              <a:buFontTx/>
              <a:buNone/>
            </a:pPr>
            <a:r>
              <a:rPr lang="en-US" altLang="en-US" sz="1600" dirty="0">
                <a:cs typeface="Arial" charset="0"/>
              </a:rPr>
              <a:t>McLane </a:t>
            </a:r>
          </a:p>
          <a:p>
            <a:pPr>
              <a:lnSpc>
                <a:spcPct val="100000"/>
              </a:lnSpc>
              <a:spcBef>
                <a:spcPct val="0"/>
              </a:spcBef>
              <a:buFontTx/>
              <a:buNone/>
            </a:pPr>
            <a:r>
              <a:rPr lang="en-US" altLang="en-US" sz="1600" dirty="0">
                <a:cs typeface="Arial" charset="0"/>
              </a:rPr>
              <a:t>Moored</a:t>
            </a:r>
          </a:p>
          <a:p>
            <a:pPr>
              <a:lnSpc>
                <a:spcPct val="100000"/>
              </a:lnSpc>
              <a:spcBef>
                <a:spcPct val="0"/>
              </a:spcBef>
              <a:buFontTx/>
              <a:buNone/>
            </a:pPr>
            <a:r>
              <a:rPr lang="en-US" altLang="en-US" sz="1600" dirty="0">
                <a:cs typeface="Arial" charset="0"/>
              </a:rPr>
              <a:t>Profiler</a:t>
            </a:r>
          </a:p>
        </p:txBody>
      </p:sp>
      <p:sp>
        <p:nvSpPr>
          <p:cNvPr id="21" name="TextBox 10"/>
          <p:cNvSpPr txBox="1">
            <a:spLocks noChangeArrowheads="1"/>
          </p:cNvSpPr>
          <p:nvPr/>
        </p:nvSpPr>
        <p:spPr bwMode="auto">
          <a:xfrm>
            <a:off x="4572000" y="3072825"/>
            <a:ext cx="1066800" cy="584775"/>
          </a:xfrm>
          <a:prstGeom prst="rect">
            <a:avLst/>
          </a:prstGeom>
          <a:solidFill>
            <a:schemeClr val="bg1"/>
          </a:solidFill>
          <a:ln>
            <a:noFill/>
          </a:ln>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20000"/>
              </a:spcBef>
              <a:spcAft>
                <a:spcPct val="0"/>
              </a:spcAft>
              <a:buChar char="•"/>
              <a:defRPr sz="2000">
                <a:solidFill>
                  <a:schemeClr val="tx1"/>
                </a:solidFill>
                <a:latin typeface="Arial" charset="0"/>
              </a:defRPr>
            </a:lvl6pPr>
            <a:lvl7pPr marL="2971800" indent="-228600" eaLnBrk="0" fontAlgn="base" hangingPunct="0">
              <a:lnSpc>
                <a:spcPct val="90000"/>
              </a:lnSpc>
              <a:spcBef>
                <a:spcPct val="20000"/>
              </a:spcBef>
              <a:spcAft>
                <a:spcPct val="0"/>
              </a:spcAft>
              <a:buChar char="•"/>
              <a:defRPr sz="2000">
                <a:solidFill>
                  <a:schemeClr val="tx1"/>
                </a:solidFill>
                <a:latin typeface="Arial" charset="0"/>
              </a:defRPr>
            </a:lvl7pPr>
            <a:lvl8pPr marL="3429000" indent="-228600" eaLnBrk="0" fontAlgn="base" hangingPunct="0">
              <a:lnSpc>
                <a:spcPct val="90000"/>
              </a:lnSpc>
              <a:spcBef>
                <a:spcPct val="20000"/>
              </a:spcBef>
              <a:spcAft>
                <a:spcPct val="0"/>
              </a:spcAft>
              <a:buChar char="•"/>
              <a:defRPr sz="2000">
                <a:solidFill>
                  <a:schemeClr val="tx1"/>
                </a:solidFill>
                <a:latin typeface="Arial" charset="0"/>
              </a:defRPr>
            </a:lvl8pPr>
            <a:lvl9pPr marL="3886200" indent="-228600" eaLnBrk="0" fontAlgn="base" hangingPunct="0">
              <a:lnSpc>
                <a:spcPct val="90000"/>
              </a:lnSpc>
              <a:spcBef>
                <a:spcPct val="20000"/>
              </a:spcBef>
              <a:spcAft>
                <a:spcPct val="0"/>
              </a:spcAft>
              <a:buChar char="•"/>
              <a:defRPr sz="2000">
                <a:solidFill>
                  <a:schemeClr val="tx1"/>
                </a:solidFill>
                <a:latin typeface="Arial" charset="0"/>
              </a:defRPr>
            </a:lvl9pPr>
          </a:lstStyle>
          <a:p>
            <a:pPr algn="ctr">
              <a:lnSpc>
                <a:spcPct val="100000"/>
              </a:lnSpc>
              <a:spcBef>
                <a:spcPct val="0"/>
              </a:spcBef>
              <a:buFontTx/>
              <a:buNone/>
            </a:pPr>
            <a:r>
              <a:rPr lang="en-US" altLang="en-US" sz="1600" dirty="0" smtClean="0">
                <a:cs typeface="Arial" charset="0"/>
              </a:rPr>
              <a:t>Sediment </a:t>
            </a:r>
            <a:endParaRPr lang="en-US" altLang="en-US" sz="1600" dirty="0">
              <a:cs typeface="Arial" charset="0"/>
            </a:endParaRPr>
          </a:p>
          <a:p>
            <a:pPr algn="ctr">
              <a:lnSpc>
                <a:spcPct val="100000"/>
              </a:lnSpc>
              <a:spcBef>
                <a:spcPct val="0"/>
              </a:spcBef>
              <a:buFontTx/>
              <a:buNone/>
            </a:pPr>
            <a:r>
              <a:rPr lang="en-US" altLang="en-US" sz="1600" dirty="0" smtClean="0">
                <a:cs typeface="Arial" charset="0"/>
              </a:rPr>
              <a:t>trap</a:t>
            </a:r>
            <a:endParaRPr lang="en-US" altLang="en-US" sz="1600" dirty="0">
              <a:cs typeface="Arial" charset="0"/>
            </a:endParaRPr>
          </a:p>
        </p:txBody>
      </p:sp>
      <p:sp>
        <p:nvSpPr>
          <p:cNvPr id="22" name="TextBox 10"/>
          <p:cNvSpPr txBox="1">
            <a:spLocks noChangeArrowheads="1"/>
          </p:cNvSpPr>
          <p:nvPr/>
        </p:nvSpPr>
        <p:spPr bwMode="auto">
          <a:xfrm>
            <a:off x="3962400" y="6367046"/>
            <a:ext cx="1066800" cy="338554"/>
          </a:xfrm>
          <a:prstGeom prst="rect">
            <a:avLst/>
          </a:prstGeom>
          <a:solidFill>
            <a:schemeClr val="bg1"/>
          </a:solidFill>
          <a:ln>
            <a:noFill/>
          </a:ln>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20000"/>
              </a:spcBef>
              <a:spcAft>
                <a:spcPct val="0"/>
              </a:spcAft>
              <a:buChar char="•"/>
              <a:defRPr sz="2000">
                <a:solidFill>
                  <a:schemeClr val="tx1"/>
                </a:solidFill>
                <a:latin typeface="Arial" charset="0"/>
              </a:defRPr>
            </a:lvl6pPr>
            <a:lvl7pPr marL="2971800" indent="-228600" eaLnBrk="0" fontAlgn="base" hangingPunct="0">
              <a:lnSpc>
                <a:spcPct val="90000"/>
              </a:lnSpc>
              <a:spcBef>
                <a:spcPct val="20000"/>
              </a:spcBef>
              <a:spcAft>
                <a:spcPct val="0"/>
              </a:spcAft>
              <a:buChar char="•"/>
              <a:defRPr sz="2000">
                <a:solidFill>
                  <a:schemeClr val="tx1"/>
                </a:solidFill>
                <a:latin typeface="Arial" charset="0"/>
              </a:defRPr>
            </a:lvl7pPr>
            <a:lvl8pPr marL="3429000" indent="-228600" eaLnBrk="0" fontAlgn="base" hangingPunct="0">
              <a:lnSpc>
                <a:spcPct val="90000"/>
              </a:lnSpc>
              <a:spcBef>
                <a:spcPct val="20000"/>
              </a:spcBef>
              <a:spcAft>
                <a:spcPct val="0"/>
              </a:spcAft>
              <a:buChar char="•"/>
              <a:defRPr sz="2000">
                <a:solidFill>
                  <a:schemeClr val="tx1"/>
                </a:solidFill>
                <a:latin typeface="Arial" charset="0"/>
              </a:defRPr>
            </a:lvl8pPr>
            <a:lvl9pPr marL="3886200" indent="-228600" eaLnBrk="0" fontAlgn="base" hangingPunct="0">
              <a:lnSpc>
                <a:spcPct val="90000"/>
              </a:lnSpc>
              <a:spcBef>
                <a:spcPct val="20000"/>
              </a:spcBef>
              <a:spcAft>
                <a:spcPct val="0"/>
              </a:spcAft>
              <a:buChar char="•"/>
              <a:defRPr sz="2000">
                <a:solidFill>
                  <a:schemeClr val="tx1"/>
                </a:solidFill>
                <a:latin typeface="Arial" charset="0"/>
              </a:defRPr>
            </a:lvl9pPr>
          </a:lstStyle>
          <a:p>
            <a:pPr algn="ctr">
              <a:lnSpc>
                <a:spcPct val="100000"/>
              </a:lnSpc>
              <a:spcBef>
                <a:spcPct val="0"/>
              </a:spcBef>
              <a:buFontTx/>
              <a:buNone/>
            </a:pPr>
            <a:r>
              <a:rPr lang="en-US" altLang="en-US" sz="1600" dirty="0" smtClean="0">
                <a:cs typeface="Arial" charset="0"/>
              </a:rPr>
              <a:t>CTD</a:t>
            </a:r>
            <a:endParaRPr lang="en-US" altLang="en-US" sz="1600" dirty="0">
              <a:cs typeface="Arial" charset="0"/>
            </a:endParaRPr>
          </a:p>
        </p:txBody>
      </p:sp>
      <p:pic>
        <p:nvPicPr>
          <p:cNvPr id="15364" name="Picture 4" descr="http://www.whoi.edu/cms/images/P1010379_246513.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10200" y="5355596"/>
            <a:ext cx="18288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BGEP dispatch imag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34699" y="1591278"/>
            <a:ext cx="1793040" cy="156762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10"/>
          <p:cNvSpPr txBox="1">
            <a:spLocks noChangeArrowheads="1"/>
          </p:cNvSpPr>
          <p:nvPr/>
        </p:nvSpPr>
        <p:spPr bwMode="auto">
          <a:xfrm>
            <a:off x="5715000" y="2997666"/>
            <a:ext cx="1812739" cy="338554"/>
          </a:xfrm>
          <a:prstGeom prst="rect">
            <a:avLst/>
          </a:prstGeom>
          <a:solidFill>
            <a:schemeClr val="bg1"/>
          </a:solidFill>
          <a:ln>
            <a:noFill/>
          </a:ln>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20000"/>
              </a:spcBef>
              <a:spcAft>
                <a:spcPct val="0"/>
              </a:spcAft>
              <a:buChar char="•"/>
              <a:defRPr sz="2000">
                <a:solidFill>
                  <a:schemeClr val="tx1"/>
                </a:solidFill>
                <a:latin typeface="Arial" charset="0"/>
              </a:defRPr>
            </a:lvl6pPr>
            <a:lvl7pPr marL="2971800" indent="-228600" eaLnBrk="0" fontAlgn="base" hangingPunct="0">
              <a:lnSpc>
                <a:spcPct val="90000"/>
              </a:lnSpc>
              <a:spcBef>
                <a:spcPct val="20000"/>
              </a:spcBef>
              <a:spcAft>
                <a:spcPct val="0"/>
              </a:spcAft>
              <a:buChar char="•"/>
              <a:defRPr sz="2000">
                <a:solidFill>
                  <a:schemeClr val="tx1"/>
                </a:solidFill>
                <a:latin typeface="Arial" charset="0"/>
              </a:defRPr>
            </a:lvl7pPr>
            <a:lvl8pPr marL="3429000" indent="-228600" eaLnBrk="0" fontAlgn="base" hangingPunct="0">
              <a:lnSpc>
                <a:spcPct val="90000"/>
              </a:lnSpc>
              <a:spcBef>
                <a:spcPct val="20000"/>
              </a:spcBef>
              <a:spcAft>
                <a:spcPct val="0"/>
              </a:spcAft>
              <a:buChar char="•"/>
              <a:defRPr sz="2000">
                <a:solidFill>
                  <a:schemeClr val="tx1"/>
                </a:solidFill>
                <a:latin typeface="Arial" charset="0"/>
              </a:defRPr>
            </a:lvl8pPr>
            <a:lvl9pPr marL="3886200" indent="-228600" eaLnBrk="0" fontAlgn="base" hangingPunct="0">
              <a:lnSpc>
                <a:spcPct val="90000"/>
              </a:lnSpc>
              <a:spcBef>
                <a:spcPct val="20000"/>
              </a:spcBef>
              <a:spcAft>
                <a:spcPct val="0"/>
              </a:spcAft>
              <a:buChar char="•"/>
              <a:defRPr sz="2000">
                <a:solidFill>
                  <a:schemeClr val="tx1"/>
                </a:solidFill>
                <a:latin typeface="Arial" charset="0"/>
              </a:defRPr>
            </a:lvl9pPr>
          </a:lstStyle>
          <a:p>
            <a:pPr algn="ctr">
              <a:lnSpc>
                <a:spcPct val="100000"/>
              </a:lnSpc>
              <a:spcBef>
                <a:spcPct val="0"/>
              </a:spcBef>
              <a:buFontTx/>
              <a:buNone/>
            </a:pPr>
            <a:r>
              <a:rPr lang="en-US" altLang="en-US" sz="1600" dirty="0" smtClean="0">
                <a:cs typeface="Arial" charset="0"/>
              </a:rPr>
              <a:t>Seismic work</a:t>
            </a:r>
            <a:endParaRPr lang="en-US" altLang="en-US" sz="1600" dirty="0">
              <a:cs typeface="Arial" charset="0"/>
            </a:endParaRPr>
          </a:p>
        </p:txBody>
      </p:sp>
      <p:pic>
        <p:nvPicPr>
          <p:cNvPr id="15368" name="Picture 8" descr="Cod end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12828" y="3585012"/>
            <a:ext cx="1799457" cy="146783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10"/>
          <p:cNvSpPr txBox="1">
            <a:spLocks noChangeArrowheads="1"/>
          </p:cNvSpPr>
          <p:nvPr/>
        </p:nvSpPr>
        <p:spPr bwMode="auto">
          <a:xfrm>
            <a:off x="5410200" y="4919246"/>
            <a:ext cx="1812739" cy="338554"/>
          </a:xfrm>
          <a:prstGeom prst="rect">
            <a:avLst/>
          </a:prstGeom>
          <a:solidFill>
            <a:schemeClr val="bg1"/>
          </a:solidFill>
          <a:ln>
            <a:noFill/>
          </a:ln>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90000"/>
              </a:lnSpc>
              <a:spcBef>
                <a:spcPct val="20000"/>
              </a:spcBef>
              <a:spcAft>
                <a:spcPct val="0"/>
              </a:spcAft>
              <a:buChar char="•"/>
              <a:defRPr sz="2000">
                <a:solidFill>
                  <a:schemeClr val="tx1"/>
                </a:solidFill>
                <a:latin typeface="Arial" charset="0"/>
              </a:defRPr>
            </a:lvl6pPr>
            <a:lvl7pPr marL="2971800" indent="-228600" eaLnBrk="0" fontAlgn="base" hangingPunct="0">
              <a:lnSpc>
                <a:spcPct val="90000"/>
              </a:lnSpc>
              <a:spcBef>
                <a:spcPct val="20000"/>
              </a:spcBef>
              <a:spcAft>
                <a:spcPct val="0"/>
              </a:spcAft>
              <a:buChar char="•"/>
              <a:defRPr sz="2000">
                <a:solidFill>
                  <a:schemeClr val="tx1"/>
                </a:solidFill>
                <a:latin typeface="Arial" charset="0"/>
              </a:defRPr>
            </a:lvl7pPr>
            <a:lvl8pPr marL="3429000" indent="-228600" eaLnBrk="0" fontAlgn="base" hangingPunct="0">
              <a:lnSpc>
                <a:spcPct val="90000"/>
              </a:lnSpc>
              <a:spcBef>
                <a:spcPct val="20000"/>
              </a:spcBef>
              <a:spcAft>
                <a:spcPct val="0"/>
              </a:spcAft>
              <a:buChar char="•"/>
              <a:defRPr sz="2000">
                <a:solidFill>
                  <a:schemeClr val="tx1"/>
                </a:solidFill>
                <a:latin typeface="Arial" charset="0"/>
              </a:defRPr>
            </a:lvl8pPr>
            <a:lvl9pPr marL="3886200" indent="-228600" eaLnBrk="0" fontAlgn="base" hangingPunct="0">
              <a:lnSpc>
                <a:spcPct val="90000"/>
              </a:lnSpc>
              <a:spcBef>
                <a:spcPct val="20000"/>
              </a:spcBef>
              <a:spcAft>
                <a:spcPct val="0"/>
              </a:spcAft>
              <a:buChar char="•"/>
              <a:defRPr sz="2000">
                <a:solidFill>
                  <a:schemeClr val="tx1"/>
                </a:solidFill>
                <a:latin typeface="Arial" charset="0"/>
              </a:defRPr>
            </a:lvl9pPr>
          </a:lstStyle>
          <a:p>
            <a:pPr algn="ctr">
              <a:lnSpc>
                <a:spcPct val="100000"/>
              </a:lnSpc>
              <a:spcBef>
                <a:spcPct val="0"/>
              </a:spcBef>
              <a:buFontTx/>
              <a:buNone/>
            </a:pPr>
            <a:r>
              <a:rPr lang="en-US" sz="1600" dirty="0" smtClean="0"/>
              <a:t>Bongo nets</a:t>
            </a:r>
            <a:endParaRPr lang="en-US" altLang="en-US" sz="1600" dirty="0">
              <a:cs typeface="Arial" charset="0"/>
            </a:endParaRPr>
          </a:p>
        </p:txBody>
      </p:sp>
      <p:pic>
        <p:nvPicPr>
          <p:cNvPr id="15370" name="Picture 10" descr="LSSL Helicopte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91400" y="5494620"/>
            <a:ext cx="1650363" cy="121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123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990601"/>
            <a:ext cx="4229577" cy="563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TextBox 48"/>
          <p:cNvSpPr txBox="1"/>
          <p:nvPr/>
        </p:nvSpPr>
        <p:spPr>
          <a:xfrm>
            <a:off x="1371600" y="152400"/>
            <a:ext cx="7543800" cy="646331"/>
          </a:xfrm>
          <a:prstGeom prst="rect">
            <a:avLst/>
          </a:prstGeom>
          <a:noFill/>
        </p:spPr>
        <p:txBody>
          <a:bodyPr wrap="square" rtlCol="0">
            <a:spAutoFit/>
          </a:bodyPr>
          <a:lstStyle/>
          <a:p>
            <a:pPr algn="r"/>
            <a:r>
              <a:rPr lang="en-US" sz="3600" b="1" dirty="0" smtClean="0">
                <a:solidFill>
                  <a:schemeClr val="bg1"/>
                </a:solidFill>
                <a:effectLst>
                  <a:outerShdw blurRad="38100" dist="38100" dir="2700000" algn="tl">
                    <a:srgbClr val="000000">
                      <a:alpha val="43137"/>
                    </a:srgbClr>
                  </a:outerShdw>
                </a:effectLst>
              </a:rPr>
              <a:t>BGOS  deployments/recoveries</a:t>
            </a:r>
            <a:endParaRPr lang="en-US" sz="3600" dirty="0">
              <a:solidFill>
                <a:schemeClr val="bg1"/>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3515587931"/>
              </p:ext>
            </p:extLst>
          </p:nvPr>
        </p:nvGraphicFramePr>
        <p:xfrm>
          <a:off x="152400" y="843280"/>
          <a:ext cx="6400800" cy="5933440"/>
        </p:xfrm>
        <a:graphic>
          <a:graphicData uri="http://schemas.openxmlformats.org/drawingml/2006/table">
            <a:tbl>
              <a:tblPr firstRow="1" bandRow="1">
                <a:tableStyleId>{5C22544A-7EE6-4342-B048-85BDC9FD1C3A}</a:tableStyleId>
              </a:tblPr>
              <a:tblGrid>
                <a:gridCol w="838200"/>
                <a:gridCol w="609600"/>
                <a:gridCol w="762000"/>
                <a:gridCol w="838200"/>
                <a:gridCol w="685800"/>
                <a:gridCol w="762000"/>
                <a:gridCol w="990600"/>
                <a:gridCol w="914400"/>
              </a:tblGrid>
              <a:tr h="599440">
                <a:tc>
                  <a:txBody>
                    <a:bodyPr/>
                    <a:lstStyle/>
                    <a:p>
                      <a:r>
                        <a:rPr lang="en-US" dirty="0" smtClean="0"/>
                        <a:t>Year</a:t>
                      </a:r>
                      <a:endParaRPr lang="en-US" dirty="0"/>
                    </a:p>
                  </a:txBody>
                  <a:tcPr/>
                </a:tc>
                <a:tc>
                  <a:txBody>
                    <a:bodyPr/>
                    <a:lstStyle/>
                    <a:p>
                      <a:r>
                        <a:rPr lang="en-US" dirty="0" smtClean="0"/>
                        <a:t>CTD</a:t>
                      </a:r>
                      <a:endParaRPr lang="en-US" dirty="0"/>
                    </a:p>
                  </a:txBody>
                  <a:tcPr/>
                </a:tc>
                <a:tc>
                  <a:txBody>
                    <a:bodyPr/>
                    <a:lstStyle/>
                    <a:p>
                      <a:r>
                        <a:rPr lang="en-US" dirty="0" smtClean="0"/>
                        <a:t>XCTD</a:t>
                      </a:r>
                      <a:endParaRPr lang="en-US" dirty="0"/>
                    </a:p>
                  </a:txBody>
                  <a:tcPr/>
                </a:tc>
                <a:tc>
                  <a:txBody>
                    <a:bodyPr/>
                    <a:lstStyle/>
                    <a:p>
                      <a:r>
                        <a:rPr lang="en-US" dirty="0" smtClean="0"/>
                        <a:t>ITP</a:t>
                      </a:r>
                      <a:endParaRPr lang="en-US" dirty="0"/>
                    </a:p>
                  </a:txBody>
                  <a:tcPr/>
                </a:tc>
                <a:tc>
                  <a:txBody>
                    <a:bodyPr/>
                    <a:lstStyle/>
                    <a:p>
                      <a:r>
                        <a:rPr lang="en-US" dirty="0" smtClean="0"/>
                        <a:t>IMB</a:t>
                      </a:r>
                      <a:endParaRPr lang="en-US" dirty="0"/>
                    </a:p>
                  </a:txBody>
                  <a:tcPr/>
                </a:tc>
                <a:tc>
                  <a:txBody>
                    <a:bodyPr/>
                    <a:lstStyle/>
                    <a:p>
                      <a:r>
                        <a:rPr lang="en-US" smtClean="0"/>
                        <a:t>AOFB</a:t>
                      </a:r>
                      <a:endParaRPr lang="en-US" dirty="0"/>
                    </a:p>
                  </a:txBody>
                  <a:tcPr/>
                </a:tc>
                <a:tc>
                  <a:txBody>
                    <a:bodyPr/>
                    <a:lstStyle/>
                    <a:p>
                      <a:r>
                        <a:rPr lang="en-US" dirty="0" smtClean="0"/>
                        <a:t>O-buoy</a:t>
                      </a:r>
                      <a:endParaRPr lang="en-US" dirty="0"/>
                    </a:p>
                  </a:txBody>
                  <a:tcPr/>
                </a:tc>
                <a:tc>
                  <a:txBody>
                    <a:bodyPr/>
                    <a:lstStyle/>
                    <a:p>
                      <a:r>
                        <a:rPr lang="en-US" dirty="0" smtClean="0"/>
                        <a:t>Moor-s</a:t>
                      </a:r>
                      <a:endParaRPr lang="en-US" dirty="0"/>
                    </a:p>
                  </a:txBody>
                  <a:tcPr/>
                </a:tc>
              </a:tr>
              <a:tr h="370840">
                <a:tc>
                  <a:txBody>
                    <a:bodyPr/>
                    <a:lstStyle/>
                    <a:p>
                      <a:r>
                        <a:rPr lang="en-US" sz="1900" b="1" dirty="0" smtClean="0"/>
                        <a:t>2003</a:t>
                      </a:r>
                      <a:endParaRPr lang="en-US" sz="1900" b="1" dirty="0"/>
                    </a:p>
                  </a:txBody>
                  <a:tcPr/>
                </a:tc>
                <a:tc>
                  <a:txBody>
                    <a:bodyPr/>
                    <a:lstStyle/>
                    <a:p>
                      <a:pPr algn="ctr"/>
                      <a:r>
                        <a:rPr lang="en-US" dirty="0" smtClean="0"/>
                        <a:t>47</a:t>
                      </a:r>
                      <a:endParaRPr lang="en-US" dirty="0"/>
                    </a:p>
                  </a:txBody>
                  <a:tcPr/>
                </a:tc>
                <a:tc>
                  <a:txBody>
                    <a:bodyPr/>
                    <a:lstStyle/>
                    <a:p>
                      <a:pPr algn="ctr"/>
                      <a:r>
                        <a:rPr lang="en-US" dirty="0" smtClean="0"/>
                        <a:t>84</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r>
                        <a:rPr lang="en-US" dirty="0" smtClean="0"/>
                        <a:t>3</a:t>
                      </a:r>
                      <a:endParaRPr lang="en-US" dirty="0"/>
                    </a:p>
                  </a:txBody>
                  <a:tcPr/>
                </a:tc>
              </a:tr>
              <a:tr h="370840">
                <a:tc>
                  <a:txBody>
                    <a:bodyPr/>
                    <a:lstStyle/>
                    <a:p>
                      <a:r>
                        <a:rPr lang="en-US" sz="1900" b="1" dirty="0" smtClean="0"/>
                        <a:t>2004</a:t>
                      </a:r>
                      <a:endParaRPr lang="en-US" sz="1900" b="1" dirty="0"/>
                    </a:p>
                  </a:txBody>
                  <a:tcPr/>
                </a:tc>
                <a:tc>
                  <a:txBody>
                    <a:bodyPr/>
                    <a:lstStyle/>
                    <a:p>
                      <a:pPr algn="ctr"/>
                      <a:r>
                        <a:rPr lang="en-US" dirty="0" smtClean="0"/>
                        <a:t>36</a:t>
                      </a:r>
                      <a:endParaRPr lang="en-US" dirty="0"/>
                    </a:p>
                  </a:txBody>
                  <a:tcPr/>
                </a:tc>
                <a:tc>
                  <a:txBody>
                    <a:bodyPr/>
                    <a:lstStyle/>
                    <a:p>
                      <a:pPr algn="ctr"/>
                      <a:r>
                        <a:rPr lang="en-US" dirty="0" smtClean="0"/>
                        <a:t>80</a:t>
                      </a:r>
                      <a:endParaRPr lang="en-US" dirty="0"/>
                    </a:p>
                  </a:txBody>
                  <a:tcPr/>
                </a:tc>
                <a:tc>
                  <a:txBody>
                    <a:bodyPr/>
                    <a:lstStyle/>
                    <a:p>
                      <a:pPr algn="ctr"/>
                      <a:r>
                        <a:rPr lang="en-US" dirty="0" smtClean="0"/>
                        <a:t>1/0</a:t>
                      </a:r>
                      <a:endParaRPr lang="en-US" dirty="0"/>
                    </a:p>
                  </a:txBody>
                  <a:tcPr/>
                </a:tc>
                <a:tc>
                  <a:txBody>
                    <a:bodyPr/>
                    <a:lstStyle/>
                    <a:p>
                      <a:pPr algn="ctr"/>
                      <a:r>
                        <a:rPr lang="en-US" dirty="0" smtClean="0"/>
                        <a:t>1/0</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3/3</a:t>
                      </a:r>
                      <a:endParaRPr lang="en-US" dirty="0"/>
                    </a:p>
                  </a:txBody>
                  <a:tcPr/>
                </a:tc>
              </a:tr>
              <a:tr h="370840">
                <a:tc>
                  <a:txBody>
                    <a:bodyPr/>
                    <a:lstStyle/>
                    <a:p>
                      <a:r>
                        <a:rPr lang="en-US" sz="1900" b="1" dirty="0" smtClean="0"/>
                        <a:t>2005</a:t>
                      </a:r>
                      <a:endParaRPr lang="en-US" sz="1900" b="1" dirty="0"/>
                    </a:p>
                  </a:txBody>
                  <a:tcPr/>
                </a:tc>
                <a:tc>
                  <a:txBody>
                    <a:bodyPr/>
                    <a:lstStyle/>
                    <a:p>
                      <a:pPr algn="ctr"/>
                      <a:r>
                        <a:rPr lang="en-US" dirty="0" smtClean="0"/>
                        <a:t>51</a:t>
                      </a:r>
                      <a:endParaRPr lang="en-US" dirty="0"/>
                    </a:p>
                  </a:txBody>
                  <a:tcPr/>
                </a:tc>
                <a:tc>
                  <a:txBody>
                    <a:bodyPr/>
                    <a:lstStyle/>
                    <a:p>
                      <a:pPr algn="ctr"/>
                      <a:r>
                        <a:rPr lang="en-US" dirty="0" smtClean="0"/>
                        <a:t>43</a:t>
                      </a:r>
                      <a:endParaRPr lang="en-US" dirty="0"/>
                    </a:p>
                  </a:txBody>
                  <a:tcPr/>
                </a:tc>
                <a:tc>
                  <a:txBody>
                    <a:bodyPr/>
                    <a:lstStyle/>
                    <a:p>
                      <a:pPr algn="ctr"/>
                      <a:r>
                        <a:rPr lang="en-US" dirty="0" smtClean="0"/>
                        <a:t>2/0</a:t>
                      </a:r>
                      <a:endParaRPr lang="en-US" dirty="0"/>
                    </a:p>
                  </a:txBody>
                  <a:tcPr/>
                </a:tc>
                <a:tc>
                  <a:txBody>
                    <a:bodyPr/>
                    <a:lstStyle/>
                    <a:p>
                      <a:pPr algn="ctr"/>
                      <a:r>
                        <a:rPr lang="en-US" dirty="0" smtClean="0"/>
                        <a:t>2/0</a:t>
                      </a: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r>
                        <a:rPr lang="en-US" dirty="0" smtClean="0"/>
                        <a:t>5/3</a:t>
                      </a:r>
                      <a:endParaRPr lang="en-US" dirty="0"/>
                    </a:p>
                  </a:txBody>
                  <a:tcPr/>
                </a:tc>
              </a:tr>
              <a:tr h="370840">
                <a:tc>
                  <a:txBody>
                    <a:bodyPr/>
                    <a:lstStyle/>
                    <a:p>
                      <a:r>
                        <a:rPr lang="en-US" sz="1900" b="1" dirty="0" smtClean="0"/>
                        <a:t>2006</a:t>
                      </a:r>
                      <a:endParaRPr lang="en-US" sz="1900" b="1" dirty="0"/>
                    </a:p>
                  </a:txBody>
                  <a:tcPr/>
                </a:tc>
                <a:tc>
                  <a:txBody>
                    <a:bodyPr/>
                    <a:lstStyle/>
                    <a:p>
                      <a:pPr algn="ctr"/>
                      <a:r>
                        <a:rPr lang="en-US" dirty="0" smtClean="0"/>
                        <a:t>75</a:t>
                      </a:r>
                      <a:endParaRPr lang="en-US" dirty="0"/>
                    </a:p>
                  </a:txBody>
                  <a:tcPr/>
                </a:tc>
                <a:tc>
                  <a:txBody>
                    <a:bodyPr/>
                    <a:lstStyle/>
                    <a:p>
                      <a:pPr algn="ctr"/>
                      <a:r>
                        <a:rPr lang="en-US" dirty="0" smtClean="0"/>
                        <a:t>55</a:t>
                      </a:r>
                      <a:endParaRPr lang="en-US" dirty="0"/>
                    </a:p>
                  </a:txBody>
                  <a:tcPr/>
                </a:tc>
                <a:tc>
                  <a:txBody>
                    <a:bodyPr/>
                    <a:lstStyle/>
                    <a:p>
                      <a:pPr algn="ctr"/>
                      <a:r>
                        <a:rPr lang="en-US" dirty="0" smtClean="0"/>
                        <a:t>3/0</a:t>
                      </a:r>
                      <a:endParaRPr lang="en-US" dirty="0"/>
                    </a:p>
                  </a:txBody>
                  <a:tcPr/>
                </a:tc>
                <a:tc>
                  <a:txBody>
                    <a:bodyPr/>
                    <a:lstStyle/>
                    <a:p>
                      <a:pPr algn="ctr"/>
                      <a:r>
                        <a:rPr lang="en-US" dirty="0" smtClean="0"/>
                        <a:t>2/0</a:t>
                      </a:r>
                      <a:endParaRPr lang="en-US" dirty="0"/>
                    </a:p>
                  </a:txBody>
                  <a:tcPr/>
                </a:tc>
                <a:tc>
                  <a:txBody>
                    <a:bodyPr/>
                    <a:lstStyle/>
                    <a:p>
                      <a:pPr algn="ctr"/>
                      <a:r>
                        <a:rPr lang="en-US" dirty="0" smtClean="0"/>
                        <a:t>2/0</a:t>
                      </a:r>
                      <a:endParaRPr lang="en-US" dirty="0"/>
                    </a:p>
                  </a:txBody>
                  <a:tcPr/>
                </a:tc>
                <a:tc>
                  <a:txBody>
                    <a:bodyPr/>
                    <a:lstStyle/>
                    <a:p>
                      <a:pPr algn="ctr"/>
                      <a:endParaRPr lang="en-US" dirty="0"/>
                    </a:p>
                  </a:txBody>
                  <a:tcPr/>
                </a:tc>
                <a:tc>
                  <a:txBody>
                    <a:bodyPr/>
                    <a:lstStyle/>
                    <a:p>
                      <a:pPr algn="ctr"/>
                      <a:r>
                        <a:rPr lang="en-US" dirty="0" smtClean="0"/>
                        <a:t>4/5</a:t>
                      </a:r>
                      <a:endParaRPr lang="en-US" dirty="0"/>
                    </a:p>
                  </a:txBody>
                  <a:tcPr/>
                </a:tc>
              </a:tr>
              <a:tr h="370840">
                <a:tc>
                  <a:txBody>
                    <a:bodyPr/>
                    <a:lstStyle/>
                    <a:p>
                      <a:r>
                        <a:rPr lang="en-US" sz="1900" b="1" dirty="0" smtClean="0"/>
                        <a:t>2007</a:t>
                      </a:r>
                      <a:endParaRPr lang="en-US" sz="1900" b="1" dirty="0"/>
                    </a:p>
                  </a:txBody>
                  <a:tcPr/>
                </a:tc>
                <a:tc>
                  <a:txBody>
                    <a:bodyPr/>
                    <a:lstStyle/>
                    <a:p>
                      <a:pPr algn="ctr"/>
                      <a:r>
                        <a:rPr lang="en-US" dirty="0" smtClean="0"/>
                        <a:t>105</a:t>
                      </a:r>
                      <a:endParaRPr lang="en-US" dirty="0"/>
                    </a:p>
                  </a:txBody>
                  <a:tcPr/>
                </a:tc>
                <a:tc>
                  <a:txBody>
                    <a:bodyPr/>
                    <a:lstStyle/>
                    <a:p>
                      <a:pPr algn="ctr"/>
                      <a:r>
                        <a:rPr lang="en-US" dirty="0" smtClean="0"/>
                        <a:t>74</a:t>
                      </a:r>
                      <a:endParaRPr lang="en-US" dirty="0"/>
                    </a:p>
                  </a:txBody>
                  <a:tcPr/>
                </a:tc>
                <a:tc>
                  <a:txBody>
                    <a:bodyPr/>
                    <a:lstStyle/>
                    <a:p>
                      <a:pPr algn="ctr"/>
                      <a:r>
                        <a:rPr lang="en-US" dirty="0" smtClean="0"/>
                        <a:t>3/2</a:t>
                      </a:r>
                      <a:endParaRPr lang="en-US" dirty="0"/>
                    </a:p>
                  </a:txBody>
                  <a:tcPr/>
                </a:tc>
                <a:tc>
                  <a:txBody>
                    <a:bodyPr/>
                    <a:lstStyle/>
                    <a:p>
                      <a:pPr algn="ctr"/>
                      <a:r>
                        <a:rPr lang="en-US" dirty="0" smtClean="0"/>
                        <a:t>1/0</a:t>
                      </a:r>
                      <a:endParaRPr lang="en-US" dirty="0"/>
                    </a:p>
                  </a:txBody>
                  <a:tcPr/>
                </a:tc>
                <a:tc>
                  <a:txBody>
                    <a:bodyPr/>
                    <a:lstStyle/>
                    <a:p>
                      <a:pPr algn="ctr"/>
                      <a:r>
                        <a:rPr lang="en-US" dirty="0" smtClean="0"/>
                        <a:t>2/0</a:t>
                      </a:r>
                      <a:endParaRPr lang="en-US" dirty="0"/>
                    </a:p>
                  </a:txBody>
                  <a:tcPr/>
                </a:tc>
                <a:tc>
                  <a:txBody>
                    <a:bodyPr/>
                    <a:lstStyle/>
                    <a:p>
                      <a:pPr algn="ctr"/>
                      <a:endParaRPr lang="en-US" dirty="0"/>
                    </a:p>
                  </a:txBody>
                  <a:tcPr/>
                </a:tc>
                <a:tc>
                  <a:txBody>
                    <a:bodyPr/>
                    <a:lstStyle/>
                    <a:p>
                      <a:pPr algn="ctr"/>
                      <a:r>
                        <a:rPr lang="en-US" dirty="0" smtClean="0"/>
                        <a:t>4/4</a:t>
                      </a:r>
                      <a:endParaRPr lang="en-US" dirty="0"/>
                    </a:p>
                  </a:txBody>
                  <a:tcPr/>
                </a:tc>
              </a:tr>
              <a:tr h="370840">
                <a:tc>
                  <a:txBody>
                    <a:bodyPr/>
                    <a:lstStyle/>
                    <a:p>
                      <a:r>
                        <a:rPr lang="en-US" sz="1900" b="1" dirty="0" smtClean="0"/>
                        <a:t>2008</a:t>
                      </a:r>
                      <a:endParaRPr lang="en-US" sz="1900" b="1" dirty="0"/>
                    </a:p>
                  </a:txBody>
                  <a:tcPr/>
                </a:tc>
                <a:tc>
                  <a:txBody>
                    <a:bodyPr/>
                    <a:lstStyle/>
                    <a:p>
                      <a:pPr algn="ctr"/>
                      <a:r>
                        <a:rPr lang="en-US" dirty="0" smtClean="0"/>
                        <a:t>73</a:t>
                      </a:r>
                      <a:endParaRPr lang="en-US" dirty="0"/>
                    </a:p>
                  </a:txBody>
                  <a:tcPr/>
                </a:tc>
                <a:tc>
                  <a:txBody>
                    <a:bodyPr/>
                    <a:lstStyle/>
                    <a:p>
                      <a:pPr algn="ctr"/>
                      <a:r>
                        <a:rPr lang="en-US" dirty="0" smtClean="0"/>
                        <a:t>104</a:t>
                      </a:r>
                      <a:endParaRPr lang="en-US" dirty="0"/>
                    </a:p>
                  </a:txBody>
                  <a:tcPr/>
                </a:tc>
                <a:tc>
                  <a:txBody>
                    <a:bodyPr/>
                    <a:lstStyle/>
                    <a:p>
                      <a:pPr algn="ctr"/>
                      <a:r>
                        <a:rPr lang="en-US" dirty="0" smtClean="0"/>
                        <a:t>5/0</a:t>
                      </a:r>
                      <a:endParaRPr lang="en-US" dirty="0"/>
                    </a:p>
                  </a:txBody>
                  <a:tcPr/>
                </a:tc>
                <a:tc>
                  <a:txBody>
                    <a:bodyPr/>
                    <a:lstStyle/>
                    <a:p>
                      <a:pPr algn="ctr"/>
                      <a:r>
                        <a:rPr lang="en-US" dirty="0" smtClean="0"/>
                        <a:t>1/0</a:t>
                      </a:r>
                      <a:endParaRPr lang="en-US" dirty="0"/>
                    </a:p>
                  </a:txBody>
                  <a:tcPr/>
                </a:tc>
                <a:tc>
                  <a:txBody>
                    <a:bodyPr/>
                    <a:lstStyle/>
                    <a:p>
                      <a:pPr algn="ctr"/>
                      <a:r>
                        <a:rPr lang="en-US" dirty="0" smtClean="0"/>
                        <a:t>2/0</a:t>
                      </a:r>
                      <a:endParaRPr lang="en-US" dirty="0"/>
                    </a:p>
                  </a:txBody>
                  <a:tcPr/>
                </a:tc>
                <a:tc>
                  <a:txBody>
                    <a:bodyPr/>
                    <a:lstStyle/>
                    <a:p>
                      <a:pPr algn="ctr"/>
                      <a:endParaRPr lang="en-US" dirty="0"/>
                    </a:p>
                  </a:txBody>
                  <a:tcPr/>
                </a:tc>
                <a:tc>
                  <a:txBody>
                    <a:bodyPr/>
                    <a:lstStyle/>
                    <a:p>
                      <a:pPr algn="ctr"/>
                      <a:r>
                        <a:rPr lang="en-US" dirty="0" smtClean="0"/>
                        <a:t>3/4</a:t>
                      </a:r>
                      <a:endParaRPr lang="en-US" dirty="0"/>
                    </a:p>
                  </a:txBody>
                  <a:tcPr/>
                </a:tc>
              </a:tr>
              <a:tr h="370840">
                <a:tc>
                  <a:txBody>
                    <a:bodyPr/>
                    <a:lstStyle/>
                    <a:p>
                      <a:r>
                        <a:rPr lang="en-US" sz="1900" b="1" dirty="0" smtClean="0"/>
                        <a:t>2009</a:t>
                      </a:r>
                      <a:endParaRPr lang="en-US" sz="1900" b="1" dirty="0"/>
                    </a:p>
                  </a:txBody>
                  <a:tcPr/>
                </a:tc>
                <a:tc>
                  <a:txBody>
                    <a:bodyPr/>
                    <a:lstStyle/>
                    <a:p>
                      <a:pPr algn="ctr"/>
                      <a:r>
                        <a:rPr lang="en-US" dirty="0" smtClean="0"/>
                        <a:t>53</a:t>
                      </a:r>
                      <a:endParaRPr lang="en-US" dirty="0"/>
                    </a:p>
                  </a:txBody>
                  <a:tcPr/>
                </a:tc>
                <a:tc>
                  <a:txBody>
                    <a:bodyPr/>
                    <a:lstStyle/>
                    <a:p>
                      <a:pPr algn="ctr"/>
                      <a:r>
                        <a:rPr lang="en-US" dirty="0" smtClean="0"/>
                        <a:t>56</a:t>
                      </a:r>
                      <a:endParaRPr lang="en-US" dirty="0"/>
                    </a:p>
                  </a:txBody>
                  <a:tcPr/>
                </a:tc>
                <a:tc>
                  <a:txBody>
                    <a:bodyPr/>
                    <a:lstStyle/>
                    <a:p>
                      <a:pPr algn="ctr"/>
                      <a:r>
                        <a:rPr lang="en-US" dirty="0" smtClean="0"/>
                        <a:t>4/2</a:t>
                      </a:r>
                      <a:endParaRPr lang="en-US" dirty="0"/>
                    </a:p>
                  </a:txBody>
                  <a:tcPr/>
                </a:tc>
                <a:tc>
                  <a:txBody>
                    <a:bodyPr/>
                    <a:lstStyle/>
                    <a:p>
                      <a:pPr algn="ctr"/>
                      <a:r>
                        <a:rPr lang="en-US" dirty="0" smtClean="0"/>
                        <a:t>1/0</a:t>
                      </a:r>
                      <a:endParaRPr lang="en-US" dirty="0"/>
                    </a:p>
                  </a:txBody>
                  <a:tcPr/>
                </a:tc>
                <a:tc>
                  <a:txBody>
                    <a:bodyPr/>
                    <a:lstStyle/>
                    <a:p>
                      <a:pPr algn="ctr"/>
                      <a:r>
                        <a:rPr lang="en-US" dirty="0" smtClean="0"/>
                        <a:t>1/0</a:t>
                      </a:r>
                      <a:endParaRPr lang="en-US" dirty="0"/>
                    </a:p>
                  </a:txBody>
                  <a:tcPr/>
                </a:tc>
                <a:tc>
                  <a:txBody>
                    <a:bodyPr/>
                    <a:lstStyle/>
                    <a:p>
                      <a:pPr algn="ctr"/>
                      <a:r>
                        <a:rPr lang="en-US" dirty="0" smtClean="0"/>
                        <a:t>1/0</a:t>
                      </a:r>
                      <a:endParaRPr lang="en-US" dirty="0"/>
                    </a:p>
                  </a:txBody>
                  <a:tcPr/>
                </a:tc>
                <a:tc>
                  <a:txBody>
                    <a:bodyPr/>
                    <a:lstStyle/>
                    <a:p>
                      <a:pPr algn="ctr"/>
                      <a:r>
                        <a:rPr lang="en-US" dirty="0" smtClean="0"/>
                        <a:t>3/3</a:t>
                      </a:r>
                      <a:endParaRPr lang="en-US" dirty="0"/>
                    </a:p>
                  </a:txBody>
                  <a:tcPr/>
                </a:tc>
              </a:tr>
              <a:tr h="370840">
                <a:tc>
                  <a:txBody>
                    <a:bodyPr/>
                    <a:lstStyle/>
                    <a:p>
                      <a:r>
                        <a:rPr lang="en-US" sz="1900" b="1" dirty="0" smtClean="0"/>
                        <a:t>2010</a:t>
                      </a:r>
                      <a:endParaRPr lang="en-US" sz="1900" b="1" dirty="0"/>
                    </a:p>
                  </a:txBody>
                  <a:tcPr/>
                </a:tc>
                <a:tc>
                  <a:txBody>
                    <a:bodyPr/>
                    <a:lstStyle/>
                    <a:p>
                      <a:pPr algn="ctr"/>
                      <a:r>
                        <a:rPr lang="en-US" dirty="0" smtClean="0"/>
                        <a:t>72</a:t>
                      </a:r>
                      <a:endParaRPr lang="en-US" dirty="0"/>
                    </a:p>
                  </a:txBody>
                  <a:tcPr/>
                </a:tc>
                <a:tc>
                  <a:txBody>
                    <a:bodyPr/>
                    <a:lstStyle/>
                    <a:p>
                      <a:pPr algn="ctr"/>
                      <a:r>
                        <a:rPr lang="en-US" dirty="0" smtClean="0"/>
                        <a:t>59</a:t>
                      </a:r>
                      <a:endParaRPr lang="en-US" dirty="0"/>
                    </a:p>
                  </a:txBody>
                  <a:tcPr/>
                </a:tc>
                <a:tc>
                  <a:txBody>
                    <a:bodyPr/>
                    <a:lstStyle/>
                    <a:p>
                      <a:pPr algn="ctr"/>
                      <a:r>
                        <a:rPr lang="en-US" dirty="0" smtClean="0"/>
                        <a:t>4/1</a:t>
                      </a:r>
                      <a:endParaRPr lang="en-US" dirty="0"/>
                    </a:p>
                  </a:txBody>
                  <a:tcPr/>
                </a:tc>
                <a:tc>
                  <a:txBody>
                    <a:bodyPr/>
                    <a:lstStyle/>
                    <a:p>
                      <a:pPr algn="ctr"/>
                      <a:r>
                        <a:rPr lang="en-US" dirty="0" smtClean="0"/>
                        <a:t>2/0</a:t>
                      </a:r>
                      <a:endParaRPr lang="en-US" dirty="0"/>
                    </a:p>
                  </a:txBody>
                  <a:tcPr/>
                </a:tc>
                <a:tc>
                  <a:txBody>
                    <a:bodyPr/>
                    <a:lstStyle/>
                    <a:p>
                      <a:pPr algn="ctr"/>
                      <a:r>
                        <a:rPr lang="en-US" dirty="0" smtClean="0"/>
                        <a:t>2/0</a:t>
                      </a:r>
                      <a:endParaRPr lang="en-US" dirty="0"/>
                    </a:p>
                  </a:txBody>
                  <a:tcPr/>
                </a:tc>
                <a:tc>
                  <a:txBody>
                    <a:bodyPr/>
                    <a:lstStyle/>
                    <a:p>
                      <a:pPr algn="ctr"/>
                      <a:r>
                        <a:rPr lang="en-US" dirty="0" smtClean="0"/>
                        <a:t>1/1</a:t>
                      </a:r>
                      <a:endParaRPr lang="en-US" dirty="0"/>
                    </a:p>
                  </a:txBody>
                  <a:tcPr/>
                </a:tc>
                <a:tc>
                  <a:txBody>
                    <a:bodyPr/>
                    <a:lstStyle/>
                    <a:p>
                      <a:pPr algn="ctr"/>
                      <a:r>
                        <a:rPr lang="en-US" dirty="0" smtClean="0"/>
                        <a:t>3/3</a:t>
                      </a:r>
                      <a:endParaRPr lang="en-US" dirty="0"/>
                    </a:p>
                  </a:txBody>
                  <a:tcPr/>
                </a:tc>
              </a:tr>
              <a:tr h="370840">
                <a:tc>
                  <a:txBody>
                    <a:bodyPr/>
                    <a:lstStyle/>
                    <a:p>
                      <a:r>
                        <a:rPr lang="en-US" sz="1900" b="1" dirty="0" smtClean="0"/>
                        <a:t>2011</a:t>
                      </a:r>
                      <a:endParaRPr lang="en-US" sz="1900" b="1" dirty="0"/>
                    </a:p>
                  </a:txBody>
                  <a:tcPr/>
                </a:tc>
                <a:tc>
                  <a:txBody>
                    <a:bodyPr/>
                    <a:lstStyle/>
                    <a:p>
                      <a:pPr algn="ctr"/>
                      <a:r>
                        <a:rPr lang="en-US" dirty="0" smtClean="0"/>
                        <a:t>52</a:t>
                      </a:r>
                      <a:endParaRPr lang="en-US" dirty="0"/>
                    </a:p>
                  </a:txBody>
                  <a:tcPr/>
                </a:tc>
                <a:tc>
                  <a:txBody>
                    <a:bodyPr/>
                    <a:lstStyle/>
                    <a:p>
                      <a:pPr algn="ctr"/>
                      <a:r>
                        <a:rPr lang="en-US" dirty="0" smtClean="0"/>
                        <a:t>49</a:t>
                      </a:r>
                      <a:endParaRPr lang="en-US" dirty="0"/>
                    </a:p>
                  </a:txBody>
                  <a:tcPr/>
                </a:tc>
                <a:tc>
                  <a:txBody>
                    <a:bodyPr/>
                    <a:lstStyle/>
                    <a:p>
                      <a:pPr algn="ctr"/>
                      <a:r>
                        <a:rPr lang="en-US" dirty="0" smtClean="0"/>
                        <a:t>3/0</a:t>
                      </a:r>
                      <a:endParaRPr lang="en-US" dirty="0"/>
                    </a:p>
                  </a:txBody>
                  <a:tcPr/>
                </a:tc>
                <a:tc>
                  <a:txBody>
                    <a:bodyPr/>
                    <a:lstStyle/>
                    <a:p>
                      <a:pPr algn="ctr"/>
                      <a:r>
                        <a:rPr lang="en-US" dirty="0" smtClean="0"/>
                        <a:t>3/0</a:t>
                      </a:r>
                      <a:endParaRPr lang="en-US" dirty="0"/>
                    </a:p>
                  </a:txBody>
                  <a:tcPr/>
                </a:tc>
                <a:tc>
                  <a:txBody>
                    <a:bodyPr/>
                    <a:lstStyle/>
                    <a:p>
                      <a:pPr algn="ctr"/>
                      <a:r>
                        <a:rPr lang="en-US" dirty="0" smtClean="0"/>
                        <a:t>3/0</a:t>
                      </a:r>
                      <a:endParaRPr lang="en-US" dirty="0"/>
                    </a:p>
                  </a:txBody>
                  <a:tcPr/>
                </a:tc>
                <a:tc>
                  <a:txBody>
                    <a:bodyPr/>
                    <a:lstStyle/>
                    <a:p>
                      <a:pPr algn="ctr"/>
                      <a:r>
                        <a:rPr lang="en-US" dirty="0" smtClean="0"/>
                        <a:t>1/0</a:t>
                      </a:r>
                      <a:endParaRPr lang="en-US" dirty="0"/>
                    </a:p>
                  </a:txBody>
                  <a:tcPr/>
                </a:tc>
                <a:tc>
                  <a:txBody>
                    <a:bodyPr/>
                    <a:lstStyle/>
                    <a:p>
                      <a:pPr algn="ctr"/>
                      <a:r>
                        <a:rPr lang="en-US" dirty="0" smtClean="0"/>
                        <a:t>3/3</a:t>
                      </a:r>
                      <a:endParaRPr lang="en-US" dirty="0"/>
                    </a:p>
                  </a:txBody>
                  <a:tcPr/>
                </a:tc>
              </a:tr>
              <a:tr h="370840">
                <a:tc>
                  <a:txBody>
                    <a:bodyPr/>
                    <a:lstStyle/>
                    <a:p>
                      <a:r>
                        <a:rPr lang="en-US" sz="1900" b="1" dirty="0" smtClean="0"/>
                        <a:t>2012</a:t>
                      </a:r>
                      <a:endParaRPr lang="en-US" sz="1900" b="1" dirty="0"/>
                    </a:p>
                  </a:txBody>
                  <a:tcPr/>
                </a:tc>
                <a:tc>
                  <a:txBody>
                    <a:bodyPr/>
                    <a:lstStyle/>
                    <a:p>
                      <a:pPr algn="ctr"/>
                      <a:r>
                        <a:rPr lang="en-US" dirty="0" smtClean="0"/>
                        <a:t>56</a:t>
                      </a:r>
                      <a:endParaRPr lang="en-US" dirty="0"/>
                    </a:p>
                  </a:txBody>
                  <a:tcPr/>
                </a:tc>
                <a:tc>
                  <a:txBody>
                    <a:bodyPr/>
                    <a:lstStyle/>
                    <a:p>
                      <a:pPr algn="ctr"/>
                      <a:r>
                        <a:rPr lang="en-US" dirty="0" smtClean="0"/>
                        <a:t>108</a:t>
                      </a:r>
                      <a:endParaRPr lang="en-US" dirty="0"/>
                    </a:p>
                  </a:txBody>
                  <a:tcPr/>
                </a:tc>
                <a:tc>
                  <a:txBody>
                    <a:bodyPr/>
                    <a:lstStyle/>
                    <a:p>
                      <a:pPr algn="ctr"/>
                      <a:r>
                        <a:rPr lang="en-US" dirty="0" smtClean="0"/>
                        <a:t>4/0</a:t>
                      </a:r>
                      <a:endParaRPr lang="en-US" dirty="0"/>
                    </a:p>
                  </a:txBody>
                  <a:tcPr/>
                </a:tc>
                <a:tc>
                  <a:txBody>
                    <a:bodyPr/>
                    <a:lstStyle/>
                    <a:p>
                      <a:pPr algn="ctr"/>
                      <a:r>
                        <a:rPr lang="en-US" dirty="0" smtClean="0"/>
                        <a:t>3/0</a:t>
                      </a:r>
                      <a:endParaRPr lang="en-US" dirty="0"/>
                    </a:p>
                  </a:txBody>
                  <a:tcPr/>
                </a:tc>
                <a:tc>
                  <a:txBody>
                    <a:bodyPr/>
                    <a:lstStyle/>
                    <a:p>
                      <a:pPr algn="ctr"/>
                      <a:r>
                        <a:rPr lang="en-US" dirty="0" smtClean="0"/>
                        <a:t>2/0</a:t>
                      </a:r>
                      <a:endParaRPr lang="en-US" dirty="0"/>
                    </a:p>
                  </a:txBody>
                  <a:tcPr/>
                </a:tc>
                <a:tc>
                  <a:txBody>
                    <a:bodyPr/>
                    <a:lstStyle/>
                    <a:p>
                      <a:pPr algn="ctr"/>
                      <a:r>
                        <a:rPr lang="en-US" dirty="0" smtClean="0"/>
                        <a:t>2/0</a:t>
                      </a:r>
                      <a:endParaRPr lang="en-US" dirty="0"/>
                    </a:p>
                  </a:txBody>
                  <a:tcPr/>
                </a:tc>
                <a:tc>
                  <a:txBody>
                    <a:bodyPr/>
                    <a:lstStyle/>
                    <a:p>
                      <a:pPr algn="ctr"/>
                      <a:r>
                        <a:rPr lang="en-US" dirty="0" smtClean="0"/>
                        <a:t>5/4</a:t>
                      </a:r>
                      <a:endParaRPr lang="en-US" dirty="0"/>
                    </a:p>
                  </a:txBody>
                  <a:tcPr/>
                </a:tc>
              </a:tr>
              <a:tr h="370840">
                <a:tc>
                  <a:txBody>
                    <a:bodyPr/>
                    <a:lstStyle/>
                    <a:p>
                      <a:r>
                        <a:rPr lang="en-US" sz="1900" b="1" dirty="0" smtClean="0"/>
                        <a:t>2013</a:t>
                      </a:r>
                      <a:endParaRPr lang="en-US" sz="1900" b="1" dirty="0"/>
                    </a:p>
                  </a:txBody>
                  <a:tcPr/>
                </a:tc>
                <a:tc>
                  <a:txBody>
                    <a:bodyPr/>
                    <a:lstStyle/>
                    <a:p>
                      <a:pPr algn="ctr"/>
                      <a:r>
                        <a:rPr lang="en-US" dirty="0" smtClean="0"/>
                        <a:t>52</a:t>
                      </a:r>
                      <a:endParaRPr lang="en-US" dirty="0"/>
                    </a:p>
                  </a:txBody>
                  <a:tcPr/>
                </a:tc>
                <a:tc>
                  <a:txBody>
                    <a:bodyPr/>
                    <a:lstStyle/>
                    <a:p>
                      <a:pPr algn="ctr"/>
                      <a:r>
                        <a:rPr lang="en-US" dirty="0" smtClean="0"/>
                        <a:t>88</a:t>
                      </a:r>
                      <a:endParaRPr lang="en-US" dirty="0"/>
                    </a:p>
                  </a:txBody>
                  <a:tcPr/>
                </a:tc>
                <a:tc>
                  <a:txBody>
                    <a:bodyPr/>
                    <a:lstStyle/>
                    <a:p>
                      <a:pPr algn="ctr"/>
                      <a:r>
                        <a:rPr lang="en-US" dirty="0" smtClean="0"/>
                        <a:t>4/0</a:t>
                      </a:r>
                      <a:endParaRPr lang="en-US" dirty="0"/>
                    </a:p>
                  </a:txBody>
                  <a:tcPr/>
                </a:tc>
                <a:tc>
                  <a:txBody>
                    <a:bodyPr/>
                    <a:lstStyle/>
                    <a:p>
                      <a:pPr algn="ctr"/>
                      <a:r>
                        <a:rPr lang="en-US" dirty="0" smtClean="0"/>
                        <a:t>3/0</a:t>
                      </a:r>
                      <a:endParaRPr lang="en-US" dirty="0"/>
                    </a:p>
                  </a:txBody>
                  <a:tcPr/>
                </a:tc>
                <a:tc>
                  <a:txBody>
                    <a:bodyPr/>
                    <a:lstStyle/>
                    <a:p>
                      <a:pPr algn="ctr"/>
                      <a:r>
                        <a:rPr lang="en-US" dirty="0" smtClean="0"/>
                        <a:t>2/0</a:t>
                      </a:r>
                      <a:endParaRPr lang="en-US" dirty="0"/>
                    </a:p>
                  </a:txBody>
                  <a:tcPr/>
                </a:tc>
                <a:tc>
                  <a:txBody>
                    <a:bodyPr/>
                    <a:lstStyle/>
                    <a:p>
                      <a:pPr algn="ctr"/>
                      <a:r>
                        <a:rPr lang="en-US" dirty="0" smtClean="0"/>
                        <a:t>1/0</a:t>
                      </a:r>
                      <a:endParaRPr lang="en-US" dirty="0"/>
                    </a:p>
                  </a:txBody>
                  <a:tcPr/>
                </a:tc>
                <a:tc>
                  <a:txBody>
                    <a:bodyPr/>
                    <a:lstStyle/>
                    <a:p>
                      <a:pPr algn="ctr"/>
                      <a:r>
                        <a:rPr lang="en-US" dirty="0" smtClean="0"/>
                        <a:t>5/5</a:t>
                      </a:r>
                      <a:endParaRPr lang="en-US" dirty="0"/>
                    </a:p>
                  </a:txBody>
                  <a:tcPr/>
                </a:tc>
              </a:tr>
              <a:tr h="370840">
                <a:tc>
                  <a:txBody>
                    <a:bodyPr/>
                    <a:lstStyle/>
                    <a:p>
                      <a:r>
                        <a:rPr lang="en-US" sz="1900" b="1" dirty="0" smtClean="0"/>
                        <a:t>2014</a:t>
                      </a:r>
                      <a:endParaRPr lang="en-US" sz="1900" b="1" dirty="0"/>
                    </a:p>
                  </a:txBody>
                  <a:tcPr/>
                </a:tc>
                <a:tc>
                  <a:txBody>
                    <a:bodyPr/>
                    <a:lstStyle/>
                    <a:p>
                      <a:pPr algn="ctr"/>
                      <a:r>
                        <a:rPr lang="en-US" dirty="0" smtClean="0"/>
                        <a:t>40</a:t>
                      </a:r>
                      <a:endParaRPr lang="en-US" dirty="0"/>
                    </a:p>
                  </a:txBody>
                  <a:tcPr/>
                </a:tc>
                <a:tc>
                  <a:txBody>
                    <a:bodyPr/>
                    <a:lstStyle/>
                    <a:p>
                      <a:pPr algn="ctr"/>
                      <a:r>
                        <a:rPr lang="en-US" dirty="0" smtClean="0"/>
                        <a:t>65</a:t>
                      </a:r>
                      <a:endParaRPr lang="en-US" dirty="0"/>
                    </a:p>
                  </a:txBody>
                  <a:tcPr/>
                </a:tc>
                <a:tc>
                  <a:txBody>
                    <a:bodyPr/>
                    <a:lstStyle/>
                    <a:p>
                      <a:pPr algn="ctr"/>
                      <a:r>
                        <a:rPr lang="en-US" dirty="0" smtClean="0"/>
                        <a:t>2/3</a:t>
                      </a:r>
                      <a:endParaRPr lang="en-US" dirty="0"/>
                    </a:p>
                  </a:txBody>
                  <a:tcPr/>
                </a:tc>
                <a:tc>
                  <a:txBody>
                    <a:bodyPr/>
                    <a:lstStyle/>
                    <a:p>
                      <a:pPr algn="ctr"/>
                      <a:r>
                        <a:rPr lang="en-US" dirty="0" smtClean="0"/>
                        <a:t>2/0</a:t>
                      </a:r>
                      <a:endParaRPr lang="en-US" dirty="0"/>
                    </a:p>
                  </a:txBody>
                  <a:tcPr/>
                </a:tc>
                <a:tc>
                  <a:txBody>
                    <a:bodyPr/>
                    <a:lstStyle/>
                    <a:p>
                      <a:pPr algn="ctr"/>
                      <a:r>
                        <a:rPr lang="en-US" dirty="0" smtClean="0"/>
                        <a:t>2/0</a:t>
                      </a:r>
                      <a:endParaRPr lang="en-US" dirty="0"/>
                    </a:p>
                  </a:txBody>
                  <a:tcPr/>
                </a:tc>
                <a:tc>
                  <a:txBody>
                    <a:bodyPr/>
                    <a:lstStyle/>
                    <a:p>
                      <a:pPr algn="ctr"/>
                      <a:r>
                        <a:rPr lang="en-US" dirty="0" smtClean="0"/>
                        <a:t>2/0</a:t>
                      </a:r>
                      <a:endParaRPr lang="en-US" dirty="0"/>
                    </a:p>
                  </a:txBody>
                  <a:tcPr/>
                </a:tc>
                <a:tc>
                  <a:txBody>
                    <a:bodyPr/>
                    <a:lstStyle/>
                    <a:p>
                      <a:pPr algn="ctr"/>
                      <a:r>
                        <a:rPr lang="en-US" dirty="0" smtClean="0"/>
                        <a:t>3/3</a:t>
                      </a:r>
                      <a:endParaRPr lang="en-US" dirty="0"/>
                    </a:p>
                  </a:txBody>
                  <a:tcPr/>
                </a:tc>
              </a:tr>
              <a:tr h="370840">
                <a:tc>
                  <a:txBody>
                    <a:bodyPr/>
                    <a:lstStyle/>
                    <a:p>
                      <a:r>
                        <a:rPr lang="en-US" sz="1900" b="1" dirty="0" smtClean="0"/>
                        <a:t>2015</a:t>
                      </a:r>
                      <a:endParaRPr lang="en-US" sz="1900" b="1" dirty="0"/>
                    </a:p>
                  </a:txBody>
                  <a:tcPr/>
                </a:tc>
                <a:tc>
                  <a:txBody>
                    <a:bodyPr/>
                    <a:lstStyle/>
                    <a:p>
                      <a:pPr algn="ctr"/>
                      <a:r>
                        <a:rPr lang="en-US" dirty="0" smtClean="0"/>
                        <a:t>70</a:t>
                      </a:r>
                      <a:endParaRPr lang="en-US" dirty="0"/>
                    </a:p>
                  </a:txBody>
                  <a:tcPr/>
                </a:tc>
                <a:tc>
                  <a:txBody>
                    <a:bodyPr/>
                    <a:lstStyle/>
                    <a:p>
                      <a:pPr algn="ctr"/>
                      <a:r>
                        <a:rPr lang="en-US" dirty="0" smtClean="0"/>
                        <a:t>54</a:t>
                      </a:r>
                      <a:endParaRPr lang="en-US" dirty="0"/>
                    </a:p>
                  </a:txBody>
                  <a:tcPr/>
                </a:tc>
                <a:tc>
                  <a:txBody>
                    <a:bodyPr/>
                    <a:lstStyle/>
                    <a:p>
                      <a:pPr algn="ctr"/>
                      <a:r>
                        <a:rPr lang="en-US" dirty="0" smtClean="0"/>
                        <a:t>2/0</a:t>
                      </a:r>
                      <a:endParaRPr lang="en-US" dirty="0"/>
                    </a:p>
                  </a:txBody>
                  <a:tcPr/>
                </a:tc>
                <a:tc>
                  <a:txBody>
                    <a:bodyPr/>
                    <a:lstStyle/>
                    <a:p>
                      <a:pPr algn="ctr"/>
                      <a:r>
                        <a:rPr lang="en-US" dirty="0" smtClean="0"/>
                        <a:t>2/0</a:t>
                      </a:r>
                      <a:endParaRPr lang="en-US" dirty="0"/>
                    </a:p>
                  </a:txBody>
                  <a:tcPr/>
                </a:tc>
                <a:tc>
                  <a:txBody>
                    <a:bodyPr/>
                    <a:lstStyle/>
                    <a:p>
                      <a:pPr algn="ctr"/>
                      <a:r>
                        <a:rPr lang="en-US" dirty="0" smtClean="0"/>
                        <a:t>1/0</a:t>
                      </a:r>
                      <a:endParaRPr lang="en-US" dirty="0"/>
                    </a:p>
                  </a:txBody>
                  <a:tcPr/>
                </a:tc>
                <a:tc>
                  <a:txBody>
                    <a:bodyPr/>
                    <a:lstStyle/>
                    <a:p>
                      <a:pPr algn="ctr"/>
                      <a:r>
                        <a:rPr lang="en-US" dirty="0" smtClean="0"/>
                        <a:t>2</a:t>
                      </a:r>
                      <a:endParaRPr lang="en-US" dirty="0"/>
                    </a:p>
                  </a:txBody>
                  <a:tcPr/>
                </a:tc>
                <a:tc>
                  <a:txBody>
                    <a:bodyPr/>
                    <a:lstStyle/>
                    <a:p>
                      <a:pPr algn="ctr"/>
                      <a:r>
                        <a:rPr lang="en-US" dirty="0" smtClean="0"/>
                        <a:t>3/4</a:t>
                      </a:r>
                      <a:endParaRPr lang="en-US" dirty="0"/>
                    </a:p>
                  </a:txBody>
                  <a:tcPr/>
                </a:tc>
              </a:tr>
              <a:tr h="370840">
                <a:tc>
                  <a:txBody>
                    <a:bodyPr/>
                    <a:lstStyle/>
                    <a:p>
                      <a:r>
                        <a:rPr lang="en-US" sz="1900" b="1" dirty="0" smtClean="0"/>
                        <a:t>Total</a:t>
                      </a:r>
                      <a:endParaRPr lang="en-US" sz="1900" b="1" dirty="0"/>
                    </a:p>
                  </a:txBody>
                  <a:tcPr/>
                </a:tc>
                <a:tc>
                  <a:txBody>
                    <a:bodyPr/>
                    <a:lstStyle/>
                    <a:p>
                      <a:pPr algn="ctr"/>
                      <a:r>
                        <a:rPr lang="en-US" b="1" dirty="0" smtClean="0"/>
                        <a:t>782</a:t>
                      </a:r>
                      <a:endParaRPr lang="en-US" b="1" dirty="0"/>
                    </a:p>
                  </a:txBody>
                  <a:tcPr/>
                </a:tc>
                <a:tc>
                  <a:txBody>
                    <a:bodyPr/>
                    <a:lstStyle/>
                    <a:p>
                      <a:pPr algn="ctr"/>
                      <a:r>
                        <a:rPr lang="en-US" b="1" dirty="0" smtClean="0"/>
                        <a:t>919</a:t>
                      </a:r>
                      <a:endParaRPr lang="en-US" b="1" dirty="0"/>
                    </a:p>
                  </a:txBody>
                  <a:tcPr/>
                </a:tc>
                <a:tc>
                  <a:txBody>
                    <a:bodyPr/>
                    <a:lstStyle/>
                    <a:p>
                      <a:pPr algn="ctr"/>
                      <a:r>
                        <a:rPr lang="en-US" b="1" dirty="0" smtClean="0"/>
                        <a:t>37/8</a:t>
                      </a:r>
                      <a:endParaRPr lang="en-US" b="1" dirty="0"/>
                    </a:p>
                  </a:txBody>
                  <a:tcPr/>
                </a:tc>
                <a:tc>
                  <a:txBody>
                    <a:bodyPr/>
                    <a:lstStyle/>
                    <a:p>
                      <a:pPr algn="ctr"/>
                      <a:r>
                        <a:rPr lang="en-US" b="1" dirty="0" smtClean="0"/>
                        <a:t>23/0</a:t>
                      </a:r>
                      <a:endParaRPr lang="en-US" b="1" dirty="0"/>
                    </a:p>
                  </a:txBody>
                  <a:tcPr/>
                </a:tc>
                <a:tc>
                  <a:txBody>
                    <a:bodyPr/>
                    <a:lstStyle/>
                    <a:p>
                      <a:pPr algn="ctr"/>
                      <a:r>
                        <a:rPr lang="en-US" b="1" dirty="0" smtClean="0"/>
                        <a:t>20/0</a:t>
                      </a:r>
                      <a:endParaRPr lang="en-US" b="1" dirty="0"/>
                    </a:p>
                  </a:txBody>
                  <a:tcPr/>
                </a:tc>
                <a:tc>
                  <a:txBody>
                    <a:bodyPr/>
                    <a:lstStyle/>
                    <a:p>
                      <a:pPr algn="ctr"/>
                      <a:r>
                        <a:rPr lang="en-US" b="1" dirty="0" smtClean="0"/>
                        <a:t>10/1</a:t>
                      </a:r>
                      <a:endParaRPr lang="en-US" b="1" dirty="0"/>
                    </a:p>
                  </a:txBody>
                  <a:tcPr/>
                </a:tc>
                <a:tc>
                  <a:txBody>
                    <a:bodyPr/>
                    <a:lstStyle/>
                    <a:p>
                      <a:pPr algn="ctr"/>
                      <a:r>
                        <a:rPr lang="en-US" b="1" dirty="0" smtClean="0"/>
                        <a:t>47/45</a:t>
                      </a:r>
                      <a:endParaRPr lang="en-US" b="1" dirty="0"/>
                    </a:p>
                  </a:txBody>
                  <a:tcPr/>
                </a:tc>
              </a:tr>
            </a:tbl>
          </a:graphicData>
        </a:graphic>
      </p:graphicFrame>
    </p:spTree>
    <p:extLst>
      <p:ext uri="{BB962C8B-B14F-4D97-AF65-F5344CB8AC3E}">
        <p14:creationId xmlns:p14="http://schemas.microsoft.com/office/powerpoint/2010/main" val="3954996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52400"/>
            <a:ext cx="6781800" cy="1200329"/>
          </a:xfrm>
          <a:prstGeom prst="rect">
            <a:avLst/>
          </a:prstGeom>
          <a:noFill/>
        </p:spPr>
        <p:txBody>
          <a:bodyPr wrap="square" rtlCol="0">
            <a:spAutoFit/>
          </a:bodyPr>
          <a:lstStyle/>
          <a:p>
            <a:pPr algn="r"/>
            <a:r>
              <a:rPr lang="en-US" sz="3600" b="1" dirty="0" smtClean="0">
                <a:solidFill>
                  <a:schemeClr val="bg1"/>
                </a:solidFill>
              </a:rPr>
              <a:t>BGOS: measured </a:t>
            </a:r>
          </a:p>
          <a:p>
            <a:pPr algn="r"/>
            <a:r>
              <a:rPr lang="en-US" sz="3600" b="1" dirty="0" smtClean="0">
                <a:solidFill>
                  <a:schemeClr val="bg1"/>
                </a:solidFill>
              </a:rPr>
              <a:t>parameters </a:t>
            </a:r>
          </a:p>
        </p:txBody>
      </p:sp>
      <p:sp>
        <p:nvSpPr>
          <p:cNvPr id="8" name="Rectangle 7"/>
          <p:cNvSpPr/>
          <p:nvPr/>
        </p:nvSpPr>
        <p:spPr>
          <a:xfrm>
            <a:off x="5253038" y="-1365766"/>
            <a:ext cx="2286000" cy="369332"/>
          </a:xfrm>
          <a:prstGeom prst="rect">
            <a:avLst/>
          </a:prstGeom>
        </p:spPr>
        <p:txBody>
          <a:bodyPr>
            <a:spAutoFit/>
          </a:bodyPr>
          <a:lstStyle/>
          <a:p>
            <a:r>
              <a:rPr lang="en-US" sz="900" dirty="0">
                <a:latin typeface="Arial"/>
                <a:ea typeface="Calibri"/>
              </a:rPr>
              <a:t>University of Laval, Quebec City, Quebec, Canada </a:t>
            </a:r>
            <a:endParaRPr lang="en-US" dirty="0"/>
          </a:p>
        </p:txBody>
      </p:sp>
      <p:sp>
        <p:nvSpPr>
          <p:cNvPr id="3" name="TextBox 2"/>
          <p:cNvSpPr txBox="1"/>
          <p:nvPr/>
        </p:nvSpPr>
        <p:spPr>
          <a:xfrm>
            <a:off x="381000" y="914400"/>
            <a:ext cx="8534400" cy="6647974"/>
          </a:xfrm>
          <a:prstGeom prst="rect">
            <a:avLst/>
          </a:prstGeom>
          <a:noFill/>
        </p:spPr>
        <p:txBody>
          <a:bodyPr wrap="square" rtlCol="0">
            <a:spAutoFit/>
          </a:bodyPr>
          <a:lstStyle/>
          <a:p>
            <a:pPr marL="342900" indent="-342900">
              <a:buAutoNum type="alphaUcPeriod"/>
            </a:pPr>
            <a:r>
              <a:rPr lang="en-US" sz="2400" b="1" dirty="0" smtClean="0"/>
              <a:t>Standard </a:t>
            </a:r>
          </a:p>
          <a:p>
            <a:r>
              <a:rPr lang="en-US" sz="2000" b="1" dirty="0" smtClean="0"/>
              <a:t>1. Ocean physical parameters: </a:t>
            </a:r>
            <a:r>
              <a:rPr lang="en-US" b="1" i="1" dirty="0" smtClean="0">
                <a:solidFill>
                  <a:schemeClr val="bg2">
                    <a:lumMod val="50000"/>
                  </a:schemeClr>
                </a:solidFill>
              </a:rPr>
              <a:t>T, S, currents, bottom pressure</a:t>
            </a:r>
          </a:p>
          <a:p>
            <a:r>
              <a:rPr lang="en-US" sz="2000" b="1" dirty="0" smtClean="0"/>
              <a:t>2. Sea ice: </a:t>
            </a:r>
            <a:r>
              <a:rPr lang="en-US" b="1" i="1" dirty="0" smtClean="0">
                <a:solidFill>
                  <a:schemeClr val="bg2">
                    <a:lumMod val="50000"/>
                  </a:schemeClr>
                </a:solidFill>
              </a:rPr>
              <a:t>Draft, drift</a:t>
            </a:r>
          </a:p>
          <a:p>
            <a:r>
              <a:rPr lang="en-US" sz="2000" b="1" dirty="0" smtClean="0"/>
              <a:t>3. Biogeochemistry: </a:t>
            </a:r>
            <a:r>
              <a:rPr lang="en-US" sz="2000" b="1" i="1" dirty="0" smtClean="0">
                <a:solidFill>
                  <a:schemeClr val="bg2">
                    <a:lumMod val="50000"/>
                  </a:schemeClr>
                </a:solidFill>
              </a:rPr>
              <a:t>CFC, O2, TCO2, 13C, DOC, Helium </a:t>
            </a:r>
            <a:r>
              <a:rPr lang="en-US" sz="2000" b="1" i="1" dirty="0">
                <a:solidFill>
                  <a:schemeClr val="bg2">
                    <a:lumMod val="50000"/>
                  </a:schemeClr>
                </a:solidFill>
              </a:rPr>
              <a:t>&amp; </a:t>
            </a:r>
            <a:r>
              <a:rPr lang="en-US" sz="2000" b="1" i="1" dirty="0" smtClean="0">
                <a:solidFill>
                  <a:schemeClr val="bg2">
                    <a:lumMod val="50000"/>
                  </a:schemeClr>
                </a:solidFill>
              </a:rPr>
              <a:t>Tritium, 14C, Nutrients, 18-O, Ba, Iodine, Cesium, </a:t>
            </a:r>
            <a:r>
              <a:rPr lang="en-US" sz="2000" b="1" i="1" dirty="0" err="1" smtClean="0">
                <a:solidFill>
                  <a:schemeClr val="bg2">
                    <a:lumMod val="50000"/>
                  </a:schemeClr>
                </a:solidFill>
              </a:rPr>
              <a:t>Chla</a:t>
            </a:r>
            <a:r>
              <a:rPr lang="en-US" sz="2000" b="1" i="1" dirty="0" smtClean="0">
                <a:solidFill>
                  <a:schemeClr val="bg2">
                    <a:lumMod val="50000"/>
                  </a:schemeClr>
                </a:solidFill>
              </a:rPr>
              <a:t>-T, Chla-10/2, POC, C-DOM, CHO, HCH </a:t>
            </a:r>
            <a:endParaRPr lang="en-US" b="1" dirty="0"/>
          </a:p>
          <a:p>
            <a:pPr marL="457200" indent="-457200">
              <a:buAutoNum type="alphaUcPeriod" startAt="2"/>
            </a:pPr>
            <a:r>
              <a:rPr lang="en-US" sz="2400" b="1" dirty="0" smtClean="0"/>
              <a:t>Non-standard by other programs  using BGOS logistics</a:t>
            </a:r>
          </a:p>
          <a:p>
            <a:pPr marL="342900" indent="-342900">
              <a:buFont typeface="Arial" panose="020B0604020202020204" pitchFamily="34" charset="0"/>
              <a:buChar char="•"/>
            </a:pPr>
            <a:r>
              <a:rPr lang="en-US" sz="2000" b="1" dirty="0" smtClean="0">
                <a:solidFill>
                  <a:schemeClr val="bg2">
                    <a:lumMod val="50000"/>
                  </a:schemeClr>
                </a:solidFill>
              </a:rPr>
              <a:t>Lowered ADCP</a:t>
            </a:r>
          </a:p>
          <a:p>
            <a:pPr marL="342900" indent="-342900">
              <a:buFont typeface="Arial" panose="020B0604020202020204" pitchFamily="34" charset="0"/>
              <a:buChar char="•"/>
            </a:pPr>
            <a:r>
              <a:rPr lang="en-US" sz="2000" b="1" dirty="0" smtClean="0">
                <a:solidFill>
                  <a:schemeClr val="bg2">
                    <a:lumMod val="50000"/>
                  </a:schemeClr>
                </a:solidFill>
              </a:rPr>
              <a:t>Sediment traps</a:t>
            </a:r>
          </a:p>
          <a:p>
            <a:pPr marL="342900" indent="-342900">
              <a:buFont typeface="Arial" panose="020B0604020202020204" pitchFamily="34" charset="0"/>
              <a:buChar char="•"/>
            </a:pPr>
            <a:r>
              <a:rPr lang="en-US" sz="2000" b="1" dirty="0" smtClean="0">
                <a:solidFill>
                  <a:schemeClr val="bg2">
                    <a:lumMod val="50000"/>
                  </a:schemeClr>
                </a:solidFill>
              </a:rPr>
              <a:t>Zooplankton sampling</a:t>
            </a:r>
          </a:p>
          <a:p>
            <a:pPr marL="342900" indent="-342900">
              <a:buFont typeface="Arial" panose="020B0604020202020204" pitchFamily="34" charset="0"/>
              <a:buChar char="•"/>
            </a:pPr>
            <a:r>
              <a:rPr lang="en-US" sz="2000" b="1" dirty="0" smtClean="0">
                <a:solidFill>
                  <a:schemeClr val="bg2">
                    <a:lumMod val="50000"/>
                  </a:schemeClr>
                </a:solidFill>
              </a:rPr>
              <a:t>Sea ice physical and chemical properties</a:t>
            </a:r>
          </a:p>
          <a:p>
            <a:pPr marL="342900" indent="-342900">
              <a:buFont typeface="Arial" panose="020B0604020202020204" pitchFamily="34" charset="0"/>
              <a:buChar char="•"/>
            </a:pPr>
            <a:r>
              <a:rPr lang="en-US" sz="2000" b="1" dirty="0" smtClean="0">
                <a:solidFill>
                  <a:schemeClr val="bg2">
                    <a:lumMod val="50000"/>
                  </a:schemeClr>
                </a:solidFill>
              </a:rPr>
              <a:t>Wildlife observing</a:t>
            </a:r>
          </a:p>
          <a:p>
            <a:pPr marL="342900" indent="-342900">
              <a:buFont typeface="Arial" panose="020B0604020202020204" pitchFamily="34" charset="0"/>
              <a:buChar char="•"/>
            </a:pPr>
            <a:r>
              <a:rPr lang="en-US" sz="2000" b="1" dirty="0" smtClean="0">
                <a:solidFill>
                  <a:schemeClr val="bg2">
                    <a:lumMod val="50000"/>
                  </a:schemeClr>
                </a:solidFill>
              </a:rPr>
              <a:t>Seismology</a:t>
            </a:r>
          </a:p>
          <a:p>
            <a:pPr marL="342900" indent="-342900">
              <a:buFont typeface="Arial" panose="020B0604020202020204" pitchFamily="34" charset="0"/>
              <a:buChar char="•"/>
            </a:pPr>
            <a:r>
              <a:rPr lang="en-US" sz="2000" b="1" dirty="0" smtClean="0">
                <a:solidFill>
                  <a:schemeClr val="bg2">
                    <a:lumMod val="50000"/>
                  </a:schemeClr>
                </a:solidFill>
              </a:rPr>
              <a:t>Turbulence measurements</a:t>
            </a:r>
          </a:p>
          <a:p>
            <a:pPr marL="342900" indent="-342900">
              <a:buFont typeface="Arial" panose="020B0604020202020204" pitchFamily="34" charset="0"/>
              <a:buChar char="•"/>
            </a:pPr>
            <a:r>
              <a:rPr lang="en-US" sz="2000" b="1" dirty="0" smtClean="0">
                <a:solidFill>
                  <a:schemeClr val="bg2">
                    <a:lumMod val="50000"/>
                  </a:schemeClr>
                </a:solidFill>
              </a:rPr>
              <a:t>Buoys: Up-Tempo, IMBs, O-buoys, AOFB, ITPs, SAMs – IBOs, polar profiling floats</a:t>
            </a:r>
          </a:p>
          <a:p>
            <a:pPr marL="342900" indent="-342900">
              <a:buFont typeface="Arial" panose="020B0604020202020204" pitchFamily="34" charset="0"/>
              <a:buChar char="•"/>
            </a:pPr>
            <a:r>
              <a:rPr lang="en-US" sz="2000" b="1" dirty="0" smtClean="0">
                <a:solidFill>
                  <a:schemeClr val="bg2">
                    <a:lumMod val="50000"/>
                  </a:schemeClr>
                </a:solidFill>
              </a:rPr>
              <a:t>Drift bottles</a:t>
            </a:r>
          </a:p>
          <a:p>
            <a:pPr marL="342900" indent="-342900">
              <a:buFont typeface="Arial" panose="020B0604020202020204" pitchFamily="34" charset="0"/>
              <a:buChar char="•"/>
            </a:pPr>
            <a:r>
              <a:rPr lang="en-US" sz="2000" b="1" dirty="0" smtClean="0">
                <a:solidFill>
                  <a:schemeClr val="bg2">
                    <a:lumMod val="50000"/>
                  </a:schemeClr>
                </a:solidFill>
              </a:rPr>
              <a:t>Media filming</a:t>
            </a:r>
          </a:p>
          <a:p>
            <a:endParaRPr lang="en-US" sz="2000" b="1" dirty="0" smtClean="0">
              <a:solidFill>
                <a:schemeClr val="bg2">
                  <a:lumMod val="50000"/>
                </a:schemeClr>
              </a:solidFill>
            </a:endParaRPr>
          </a:p>
          <a:p>
            <a:endParaRPr lang="en-US" sz="2000" b="1" dirty="0" smtClean="0"/>
          </a:p>
          <a:p>
            <a:endParaRPr lang="en-US" sz="2000" b="1" dirty="0" smtClean="0"/>
          </a:p>
          <a:p>
            <a:endParaRPr lang="en-US" dirty="0"/>
          </a:p>
        </p:txBody>
      </p:sp>
    </p:spTree>
    <p:extLst>
      <p:ext uri="{BB962C8B-B14F-4D97-AF65-F5344CB8AC3E}">
        <p14:creationId xmlns:p14="http://schemas.microsoft.com/office/powerpoint/2010/main" val="30513462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2681</TotalTime>
  <Words>1937</Words>
  <Application>Microsoft Office PowerPoint</Application>
  <PresentationFormat>On-screen Show (4:3)</PresentationFormat>
  <Paragraphs>319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Waveform</vt:lpstr>
      <vt:lpstr>Status of the Beaufort Gyre  Observing System  (BGOS, 2003-2015)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the Beaufort Gyre  Observing System  (BGOS, 2003-2015)</dc:title>
  <dc:creator>Andrey</dc:creator>
  <cp:lastModifiedBy>Andrey</cp:lastModifiedBy>
  <cp:revision>103</cp:revision>
  <dcterms:created xsi:type="dcterms:W3CDTF">2015-11-12T16:55:58Z</dcterms:created>
  <dcterms:modified xsi:type="dcterms:W3CDTF">2015-11-21T20:16:02Z</dcterms:modified>
</cp:coreProperties>
</file>